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3825" r:id="rId2"/>
    <p:sldMasterId id="2147483838" r:id="rId3"/>
  </p:sldMasterIdLst>
  <p:notesMasterIdLst>
    <p:notesMasterId r:id="rId38"/>
  </p:notesMasterIdLst>
  <p:handoutMasterIdLst>
    <p:handoutMasterId r:id="rId39"/>
  </p:handoutMasterIdLst>
  <p:sldIdLst>
    <p:sldId id="473" r:id="rId4"/>
    <p:sldId id="256" r:id="rId5"/>
    <p:sldId id="277" r:id="rId6"/>
    <p:sldId id="282" r:id="rId7"/>
    <p:sldId id="264" r:id="rId8"/>
    <p:sldId id="285" r:id="rId9"/>
    <p:sldId id="284" r:id="rId10"/>
    <p:sldId id="286" r:id="rId11"/>
    <p:sldId id="287" r:id="rId12"/>
    <p:sldId id="288" r:id="rId13"/>
    <p:sldId id="289" r:id="rId14"/>
    <p:sldId id="290" r:id="rId15"/>
    <p:sldId id="280" r:id="rId16"/>
    <p:sldId id="294" r:id="rId17"/>
    <p:sldId id="293" r:id="rId18"/>
    <p:sldId id="296" r:id="rId19"/>
    <p:sldId id="295" r:id="rId20"/>
    <p:sldId id="297" r:id="rId21"/>
    <p:sldId id="298" r:id="rId22"/>
    <p:sldId id="281" r:id="rId23"/>
    <p:sldId id="301" r:id="rId24"/>
    <p:sldId id="303" r:id="rId25"/>
    <p:sldId id="490" r:id="rId26"/>
    <p:sldId id="304" r:id="rId27"/>
    <p:sldId id="305" r:id="rId28"/>
    <p:sldId id="307" r:id="rId29"/>
    <p:sldId id="309" r:id="rId30"/>
    <p:sldId id="310" r:id="rId31"/>
    <p:sldId id="311" r:id="rId32"/>
    <p:sldId id="308" r:id="rId33"/>
    <p:sldId id="306" r:id="rId34"/>
    <p:sldId id="300" r:id="rId35"/>
    <p:sldId id="489" r:id="rId36"/>
    <p:sldId id="491" r:id="rId37"/>
  </p:sldIdLst>
  <p:sldSz cx="9144000" cy="5143500" type="screen16x9"/>
  <p:notesSz cx="6797675" cy="9926638"/>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1B3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485" autoAdjust="0"/>
  </p:normalViewPr>
  <p:slideViewPr>
    <p:cSldViewPr snapToGrid="0" snapToObjects="1">
      <p:cViewPr varScale="1">
        <p:scale>
          <a:sx n="118" d="100"/>
          <a:sy n="118" d="100"/>
        </p:scale>
        <p:origin x="1362" y="102"/>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75715E"/>
                </a:solidFill>
              </a:rPr>
              <a:t># Enable Python support and load </a:t>
            </a:r>
            <a:r>
              <a:rPr lang="en-US" sz="1200" dirty="0" err="1">
                <a:solidFill>
                  <a:srgbClr val="75715E"/>
                </a:solidFill>
              </a:rPr>
              <a:t>DesignScript</a:t>
            </a:r>
            <a:r>
              <a:rPr lang="en-US" sz="1200" dirty="0">
                <a:solidFill>
                  <a:srgbClr val="75715E"/>
                </a:solidFill>
              </a:rPr>
              <a:t> library</a:t>
            </a:r>
            <a:br>
              <a:rPr lang="en-US" sz="1200" dirty="0"/>
            </a:br>
            <a:r>
              <a:rPr lang="en-US" sz="1200" b="1" dirty="0">
                <a:solidFill>
                  <a:srgbClr val="F92672"/>
                </a:solidFill>
              </a:rPr>
              <a:t>import</a:t>
            </a:r>
            <a:r>
              <a:rPr lang="en-US" sz="1200" dirty="0"/>
              <a:t> </a:t>
            </a:r>
            <a:r>
              <a:rPr lang="en-US" sz="1200" dirty="0" err="1"/>
              <a:t>clr</a:t>
            </a:r>
            <a:br>
              <a:rPr lang="en-US" sz="1200" dirty="0"/>
            </a:br>
            <a:r>
              <a:rPr lang="en-US" sz="1200" dirty="0" err="1"/>
              <a:t>clr.</a:t>
            </a:r>
            <a:r>
              <a:rPr lang="en-US" sz="1200" b="1" dirty="0" err="1">
                <a:solidFill>
                  <a:srgbClr val="FFFFFF"/>
                </a:solidFill>
              </a:rPr>
              <a:t>AddReference</a:t>
            </a:r>
            <a:r>
              <a:rPr lang="en-US" sz="1200" dirty="0"/>
              <a:t>(</a:t>
            </a:r>
            <a:r>
              <a:rPr lang="en-US" sz="1200" dirty="0">
                <a:solidFill>
                  <a:srgbClr val="E6DB74"/>
                </a:solidFill>
              </a:rPr>
              <a:t>'</a:t>
            </a:r>
            <a:r>
              <a:rPr lang="en-US" sz="1200" dirty="0" err="1">
                <a:solidFill>
                  <a:srgbClr val="E6DB74"/>
                </a:solidFill>
              </a:rPr>
              <a:t>ProtoGeometry</a:t>
            </a:r>
            <a:r>
              <a:rPr lang="en-US" sz="1200" dirty="0">
                <a:solidFill>
                  <a:srgbClr val="E6DB74"/>
                </a:solidFill>
              </a:rPr>
              <a:t>'</a:t>
            </a:r>
            <a:r>
              <a:rPr lang="en-US" sz="1200" dirty="0"/>
              <a:t>)</a:t>
            </a:r>
            <a:br>
              <a:rPr lang="en-US" sz="1200" dirty="0"/>
            </a:br>
            <a:r>
              <a:rPr lang="en-US" sz="1200" b="1" dirty="0">
                <a:solidFill>
                  <a:srgbClr val="F92672"/>
                </a:solidFill>
              </a:rPr>
              <a:t>from</a:t>
            </a:r>
            <a:r>
              <a:rPr lang="en-US" sz="1200" dirty="0"/>
              <a:t> </a:t>
            </a:r>
            <a:r>
              <a:rPr lang="en-US" sz="1200" dirty="0" err="1"/>
              <a:t>Autodesk.DesignScript.Geometry</a:t>
            </a:r>
            <a:r>
              <a:rPr lang="en-US" sz="1200" dirty="0"/>
              <a:t> </a:t>
            </a:r>
            <a:r>
              <a:rPr lang="en-US" sz="1200" b="1" dirty="0">
                <a:solidFill>
                  <a:srgbClr val="F92672"/>
                </a:solidFill>
              </a:rPr>
              <a:t>import</a:t>
            </a:r>
            <a:r>
              <a:rPr lang="en-US" sz="1200" dirty="0"/>
              <a:t> *</a:t>
            </a:r>
            <a:br>
              <a:rPr lang="en-US" sz="1200" dirty="0"/>
            </a:br>
            <a:br>
              <a:rPr lang="en-US" sz="1200" dirty="0"/>
            </a:br>
            <a:r>
              <a:rPr lang="en-US" sz="1200" dirty="0">
                <a:solidFill>
                  <a:srgbClr val="75715E"/>
                </a:solidFill>
              </a:rPr>
              <a:t># The inputs to this node will be stored as a list in the IN variables.</a:t>
            </a:r>
            <a:br>
              <a:rPr lang="en-US" sz="1200" dirty="0"/>
            </a:br>
            <a:r>
              <a:rPr lang="en-US" sz="1200" dirty="0" err="1"/>
              <a:t>dataEnteringNode</a:t>
            </a:r>
            <a:r>
              <a:rPr lang="en-US" sz="1200" dirty="0"/>
              <a:t> = IN</a:t>
            </a:r>
            <a:br>
              <a:rPr lang="en-US" sz="1200" dirty="0"/>
            </a:br>
            <a:r>
              <a:rPr lang="en-US" sz="1200" dirty="0">
                <a:solidFill>
                  <a:srgbClr val="75715E"/>
                </a:solidFill>
              </a:rPr>
              <a:t># we need to assign the input to a variable</a:t>
            </a:r>
            <a:br>
              <a:rPr lang="en-US" sz="1200" dirty="0"/>
            </a:br>
            <a:r>
              <a:rPr lang="en-US" sz="1200" dirty="0"/>
              <a:t>strings = IN[</a:t>
            </a:r>
            <a:r>
              <a:rPr lang="en-US" sz="1200" dirty="0">
                <a:solidFill>
                  <a:srgbClr val="AE81FF"/>
                </a:solidFill>
              </a:rPr>
              <a:t>0</a:t>
            </a:r>
            <a:r>
              <a:rPr lang="en-US" sz="1200" dirty="0"/>
              <a:t>]</a:t>
            </a:r>
            <a:br>
              <a:rPr lang="en-US" sz="1200" dirty="0"/>
            </a:br>
            <a:br>
              <a:rPr lang="en-US" sz="1200" dirty="0"/>
            </a:br>
            <a:r>
              <a:rPr lang="en-US" sz="1200" dirty="0">
                <a:solidFill>
                  <a:srgbClr val="75715E"/>
                </a:solidFill>
              </a:rPr>
              <a:t># we need a variable to output the results [] = empty list</a:t>
            </a:r>
            <a:br>
              <a:rPr lang="en-US" sz="1200" dirty="0"/>
            </a:br>
            <a:r>
              <a:rPr lang="en-US" sz="1200" dirty="0" err="1"/>
              <a:t>upperStrings</a:t>
            </a:r>
            <a:r>
              <a:rPr lang="en-US" sz="1200" dirty="0"/>
              <a:t> = []</a:t>
            </a:r>
            <a:br>
              <a:rPr lang="en-US" sz="1200" dirty="0"/>
            </a:br>
            <a:br>
              <a:rPr lang="en-US" sz="1200" dirty="0"/>
            </a:br>
            <a:r>
              <a:rPr lang="en-US" sz="1200" dirty="0">
                <a:solidFill>
                  <a:srgbClr val="75715E"/>
                </a:solidFill>
              </a:rPr>
              <a:t># this allows us to do the action to each item in the list</a:t>
            </a:r>
            <a:br>
              <a:rPr lang="en-US" sz="1200" dirty="0"/>
            </a:br>
            <a:r>
              <a:rPr lang="en-US" sz="1200" b="1" dirty="0">
                <a:solidFill>
                  <a:srgbClr val="F92672"/>
                </a:solidFill>
              </a:rPr>
              <a:t>for</a:t>
            </a:r>
            <a:r>
              <a:rPr lang="en-US" sz="1200" dirty="0"/>
              <a:t> </a:t>
            </a:r>
            <a:r>
              <a:rPr lang="en-US" sz="1200" dirty="0" err="1"/>
              <a:t>i</a:t>
            </a:r>
            <a:r>
              <a:rPr lang="en-US" sz="1200" dirty="0"/>
              <a:t> </a:t>
            </a:r>
            <a:r>
              <a:rPr lang="en-US" sz="1200" b="1" dirty="0">
                <a:solidFill>
                  <a:srgbClr val="F92672"/>
                </a:solidFill>
              </a:rPr>
              <a:t>in</a:t>
            </a:r>
            <a:r>
              <a:rPr lang="en-US" sz="1200" dirty="0"/>
              <a:t> strings:    </a:t>
            </a:r>
            <a:br>
              <a:rPr lang="en-US" sz="1200" dirty="0"/>
            </a:br>
            <a:r>
              <a:rPr lang="en-US" sz="1200" dirty="0"/>
              <a:t>    </a:t>
            </a:r>
            <a:r>
              <a:rPr lang="en-US" sz="1200" dirty="0" err="1"/>
              <a:t>upperStrings.</a:t>
            </a:r>
            <a:r>
              <a:rPr lang="en-US" sz="1200" b="1" dirty="0" err="1">
                <a:solidFill>
                  <a:srgbClr val="FFFFFF"/>
                </a:solidFill>
              </a:rPr>
              <a:t>append</a:t>
            </a:r>
            <a:r>
              <a:rPr lang="en-US" sz="1200" dirty="0"/>
              <a:t>(</a:t>
            </a:r>
            <a:r>
              <a:rPr lang="en-US" sz="1200" dirty="0" err="1"/>
              <a:t>i.</a:t>
            </a:r>
            <a:r>
              <a:rPr lang="en-US" sz="1200" b="1" dirty="0" err="1">
                <a:solidFill>
                  <a:srgbClr val="FFFFFF"/>
                </a:solidFill>
              </a:rPr>
              <a:t>upper</a:t>
            </a:r>
            <a:r>
              <a:rPr lang="en-US" sz="1200" dirty="0"/>
              <a:t>())</a:t>
            </a:r>
            <a:br>
              <a:rPr lang="en-US" sz="1200" dirty="0"/>
            </a:br>
            <a:r>
              <a:rPr lang="en-US" sz="1200" dirty="0"/>
              <a:t>    </a:t>
            </a:r>
            <a:br>
              <a:rPr lang="en-US" sz="1200" dirty="0"/>
            </a:br>
            <a:r>
              <a:rPr lang="en-US" sz="1200" dirty="0">
                <a:solidFill>
                  <a:srgbClr val="75715E"/>
                </a:solidFill>
              </a:rPr>
              <a:t># Assign your output to the OUT variable.</a:t>
            </a:r>
            <a:br>
              <a:rPr lang="en-US" sz="1200" dirty="0"/>
            </a:br>
            <a:r>
              <a:rPr lang="en-US" sz="1200" dirty="0"/>
              <a:t>OUT = </a:t>
            </a:r>
            <a:r>
              <a:rPr lang="en-US" sz="1200" dirty="0" err="1"/>
              <a:t>upperStrings</a:t>
            </a:r>
            <a:endParaRPr lang="en-US" sz="1200" dirty="0"/>
          </a:p>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18</a:t>
            </a:fld>
            <a:endParaRPr lang="en-AU"/>
          </a:p>
        </p:txBody>
      </p:sp>
    </p:spTree>
    <p:extLst>
      <p:ext uri="{BB962C8B-B14F-4D97-AF65-F5344CB8AC3E}">
        <p14:creationId xmlns:p14="http://schemas.microsoft.com/office/powerpoint/2010/main" val="3020431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Arial" charset="0"/>
              </a:rPr>
              <a:t>Transactions?</a:t>
            </a:r>
          </a:p>
          <a:p>
            <a:r>
              <a:rPr lang="en-US" sz="1200" kern="1200" dirty="0">
                <a:solidFill>
                  <a:schemeClr val="tx1"/>
                </a:solidFill>
                <a:effectLst/>
                <a:latin typeface="Arial" charset="0"/>
                <a:ea typeface="+mn-ea"/>
                <a:cs typeface="Arial" charset="0"/>
              </a:rPr>
              <a:t>Transactions can be conceptualized in the same manner that they obtain their namesake from. Think about buying a candy bar at a candy store. For you to obtain the candy bar, you need to start a transaction with the cashier. Within that transaction certain things take place. This includes, finding out the total cost, handing over the money, ringing up the item and closing out the sale. The same thing goes for Revit. We start the transaction, do some things and apply the changes to the Revit model. Note: A transaction in Dynamo will almost always result in having an undo available in Revit.</a:t>
            </a:r>
          </a:p>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23</a:t>
            </a:fld>
            <a:endParaRPr lang="en-AU"/>
          </a:p>
        </p:txBody>
      </p:sp>
    </p:spTree>
    <p:extLst>
      <p:ext uri="{BB962C8B-B14F-4D97-AF65-F5344CB8AC3E}">
        <p14:creationId xmlns:p14="http://schemas.microsoft.com/office/powerpoint/2010/main" val="330360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10/25/2018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primer.dynamobim.org/en/10_Custom-Nodes/10-6_Python-Templates.html" TargetMode="Externa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ironpython.n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tutorialspoint.com/python/string_upper.ht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dynamoprimer.com/en/10_Custom-Nodes/10-6_Python-Templates.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pidocs.co/apps/revit/2018.2/c37bc7f9-409e-9b8a-f491-f700228985e2.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5002332" cy="969449"/>
          </a:xfrm>
        </p:spPr>
        <p:txBody>
          <a:bodyPr/>
          <a:lstStyle/>
          <a:p>
            <a:r>
              <a:rPr lang="en-US" dirty="0"/>
              <a:t>But, most </a:t>
            </a:r>
            <a:r>
              <a:rPr lang="en-US" dirty="0">
                <a:solidFill>
                  <a:srgbClr val="FF0000"/>
                </a:solidFill>
              </a:rPr>
              <a:t>important</a:t>
            </a:r>
            <a:br>
              <a:rPr lang="en-US" dirty="0"/>
            </a:br>
            <a:r>
              <a:rPr lang="en-US" sz="1600" dirty="0">
                <a:latin typeface="Gotham Book" panose="02000604040000020004" pitchFamily="50" charset="0"/>
              </a:rPr>
              <a:t>(for this class)</a:t>
            </a:r>
            <a:endParaRPr lang="en-US" dirty="0">
              <a:latin typeface="Gotham Book" panose="02000604040000020004" pitchFamily="50" charset="0"/>
            </a:endParaRPr>
          </a:p>
        </p:txBody>
      </p:sp>
      <p:sp>
        <p:nvSpPr>
          <p:cNvPr id="12" name="Content Placeholder 9">
            <a:extLst>
              <a:ext uri="{FF2B5EF4-FFF2-40B4-BE49-F238E27FC236}">
                <a16:creationId xmlns:a16="http://schemas.microsoft.com/office/drawing/2014/main" id="{84483932-14FF-48D5-AA36-A9D97E70273A}"/>
              </a:ext>
            </a:extLst>
          </p:cNvPr>
          <p:cNvSpPr txBox="1">
            <a:spLocks/>
          </p:cNvSpPr>
          <p:nvPr/>
        </p:nvSpPr>
        <p:spPr>
          <a:xfrm>
            <a:off x="1639033" y="3358565"/>
            <a:ext cx="3708352"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l"/>
            <a:r>
              <a:rPr lang="en-US" sz="1100" b="1" kern="0" dirty="0">
                <a:latin typeface="Gotham Bold" pitchFamily="2" charset="0"/>
              </a:rPr>
              <a:t>Python Editor in 1.3.3 and prior</a:t>
            </a:r>
          </a:p>
          <a:p>
            <a:pPr marL="171450" indent="-171450" algn="l">
              <a:buFont typeface="Arial" panose="020B0604020202020204" pitchFamily="34" charset="0"/>
              <a:buChar char="•"/>
            </a:pPr>
            <a:r>
              <a:rPr lang="en-US" sz="1100" kern="0" dirty="0"/>
              <a:t>No support for templates</a:t>
            </a:r>
          </a:p>
          <a:p>
            <a:pPr marL="171450" indent="-171450" algn="l">
              <a:buFont typeface="Arial" panose="020B0604020202020204" pitchFamily="34" charset="0"/>
              <a:buChar char="•"/>
            </a:pPr>
            <a:r>
              <a:rPr lang="en-US" sz="1100" kern="0" dirty="0"/>
              <a:t>Modal Window – Meaning you cannot work outside of it</a:t>
            </a:r>
          </a:p>
          <a:p>
            <a:pPr marL="285750" indent="-285750" algn="l">
              <a:buFont typeface="Arial" panose="020B0604020202020204" pitchFamily="34" charset="0"/>
              <a:buChar char="•"/>
            </a:pPr>
            <a:endParaRPr lang="en-US" sz="1100" kern="0" dirty="0"/>
          </a:p>
        </p:txBody>
      </p:sp>
      <p:sp>
        <p:nvSpPr>
          <p:cNvPr id="17" name="Content Placeholder 9">
            <a:extLst>
              <a:ext uri="{FF2B5EF4-FFF2-40B4-BE49-F238E27FC236}">
                <a16:creationId xmlns:a16="http://schemas.microsoft.com/office/drawing/2014/main" id="{AEC32283-16CE-44D4-9330-4F31DD8C042B}"/>
              </a:ext>
            </a:extLst>
          </p:cNvPr>
          <p:cNvSpPr txBox="1">
            <a:spLocks/>
          </p:cNvSpPr>
          <p:nvPr/>
        </p:nvSpPr>
        <p:spPr>
          <a:xfrm>
            <a:off x="5569179" y="3358565"/>
            <a:ext cx="3393554" cy="1552102"/>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l"/>
            <a:r>
              <a:rPr lang="en-US" sz="1100" b="1" kern="0" dirty="0">
                <a:latin typeface="Gotham Bold" pitchFamily="2" charset="0"/>
              </a:rPr>
              <a:t>Python Editor in Dynamo 2.0.x</a:t>
            </a:r>
          </a:p>
          <a:p>
            <a:pPr marL="171450" indent="-171450" algn="l">
              <a:buFont typeface="Arial" panose="020B0604020202020204" pitchFamily="34" charset="0"/>
              <a:buChar char="•"/>
            </a:pPr>
            <a:r>
              <a:rPr lang="en-US" sz="1100" kern="0" dirty="0"/>
              <a:t>Support for templates! (thanks Radu) </a:t>
            </a:r>
            <a:r>
              <a:rPr lang="en-US" sz="900" kern="0" dirty="0">
                <a:hlinkClick r:id="rId2"/>
              </a:rPr>
              <a:t>http://primer.dynamobim.org/en/10_Custom-Nodes/10-6_Python-Templates.html</a:t>
            </a:r>
            <a:endParaRPr lang="en-US" sz="900" kern="0" dirty="0"/>
          </a:p>
          <a:p>
            <a:pPr marL="171450" indent="-171450" algn="l">
              <a:buFont typeface="Arial" panose="020B0604020202020204" pitchFamily="34" charset="0"/>
              <a:buChar char="•"/>
            </a:pPr>
            <a:r>
              <a:rPr lang="en-US" sz="1050" kern="0" dirty="0"/>
              <a:t>Allows “on-the-fly” execution of Python Scripts</a:t>
            </a:r>
            <a:r>
              <a:rPr lang="en-US" sz="900" kern="0" dirty="0"/>
              <a:t>.</a:t>
            </a:r>
          </a:p>
          <a:p>
            <a:pPr marL="171450" indent="-171450" algn="l">
              <a:buFont typeface="Arial" panose="020B0604020202020204" pitchFamily="34" charset="0"/>
              <a:buChar char="•"/>
            </a:pPr>
            <a:r>
              <a:rPr lang="en-US" sz="1050" kern="0" dirty="0"/>
              <a:t>Allows for multiple Python windows</a:t>
            </a:r>
          </a:p>
          <a:p>
            <a:pPr marL="171450" indent="-171450" algn="l">
              <a:buFont typeface="Arial" panose="020B0604020202020204" pitchFamily="34" charset="0"/>
              <a:buChar char="•"/>
            </a:pPr>
            <a:r>
              <a:rPr lang="en-US" sz="1050" kern="0" dirty="0"/>
              <a:t>Edit and run graph with window open</a:t>
            </a:r>
          </a:p>
          <a:p>
            <a:pPr marL="285750" indent="-285750" algn="l">
              <a:buFont typeface="Arial" panose="020B0604020202020204" pitchFamily="34" charset="0"/>
              <a:buChar char="•"/>
            </a:pPr>
            <a:endParaRPr lang="en-US" sz="1100" kern="0" dirty="0"/>
          </a:p>
        </p:txBody>
      </p:sp>
      <p:pic>
        <p:nvPicPr>
          <p:cNvPr id="5" name="Picture 4">
            <a:extLst>
              <a:ext uri="{FF2B5EF4-FFF2-40B4-BE49-F238E27FC236}">
                <a16:creationId xmlns:a16="http://schemas.microsoft.com/office/drawing/2014/main" id="{83A265D7-562C-4360-A730-4F9D8DDBEED0}"/>
              </a:ext>
            </a:extLst>
          </p:cNvPr>
          <p:cNvPicPr>
            <a:picLocks noChangeAspect="1"/>
          </p:cNvPicPr>
          <p:nvPr/>
        </p:nvPicPr>
        <p:blipFill>
          <a:blip r:embed="rId3"/>
          <a:stretch>
            <a:fillRect/>
          </a:stretch>
        </p:blipFill>
        <p:spPr>
          <a:xfrm>
            <a:off x="6011383" y="1077328"/>
            <a:ext cx="2509147" cy="2110937"/>
          </a:xfrm>
          <a:prstGeom prst="rect">
            <a:avLst/>
          </a:prstGeom>
        </p:spPr>
      </p:pic>
      <p:pic>
        <p:nvPicPr>
          <p:cNvPr id="6" name="Picture 5">
            <a:extLst>
              <a:ext uri="{FF2B5EF4-FFF2-40B4-BE49-F238E27FC236}">
                <a16:creationId xmlns:a16="http://schemas.microsoft.com/office/drawing/2014/main" id="{A3DBC7F6-5692-4BA9-9DA6-6A074FA0DFEE}"/>
              </a:ext>
            </a:extLst>
          </p:cNvPr>
          <p:cNvPicPr>
            <a:picLocks noChangeAspect="1"/>
          </p:cNvPicPr>
          <p:nvPr/>
        </p:nvPicPr>
        <p:blipFill>
          <a:blip r:embed="rId4"/>
          <a:stretch>
            <a:fillRect/>
          </a:stretch>
        </p:blipFill>
        <p:spPr>
          <a:xfrm>
            <a:off x="2238636" y="1077328"/>
            <a:ext cx="2509147" cy="2110938"/>
          </a:xfrm>
          <a:prstGeom prst="rect">
            <a:avLst/>
          </a:prstGeom>
        </p:spPr>
      </p:pic>
    </p:spTree>
    <p:extLst>
      <p:ext uri="{BB962C8B-B14F-4D97-AF65-F5344CB8AC3E}">
        <p14:creationId xmlns:p14="http://schemas.microsoft.com/office/powerpoint/2010/main" val="347970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0D49B0-95EE-4AD8-B7A5-02CE41C68E53}"/>
              </a:ext>
            </a:extLst>
          </p:cNvPr>
          <p:cNvSpPr>
            <a:spLocks noGrp="1"/>
          </p:cNvSpPr>
          <p:nvPr>
            <p:ph type="title"/>
          </p:nvPr>
        </p:nvSpPr>
        <p:spPr/>
        <p:txBody>
          <a:bodyPr/>
          <a:lstStyle/>
          <a:p>
            <a:r>
              <a:rPr lang="en-US" dirty="0">
                <a:solidFill>
                  <a:srgbClr val="FF0000"/>
                </a:solidFill>
              </a:rPr>
              <a:t>What</a:t>
            </a:r>
            <a:r>
              <a:rPr lang="en-US" dirty="0"/>
              <a:t> is Python?</a:t>
            </a:r>
          </a:p>
        </p:txBody>
      </p:sp>
      <p:sp>
        <p:nvSpPr>
          <p:cNvPr id="10" name="Content Placeholder 9">
            <a:extLst>
              <a:ext uri="{FF2B5EF4-FFF2-40B4-BE49-F238E27FC236}">
                <a16:creationId xmlns:a16="http://schemas.microsoft.com/office/drawing/2014/main" id="{F07B3FC9-C87B-462C-95EC-D3FAFCEA5301}"/>
              </a:ext>
            </a:extLst>
          </p:cNvPr>
          <p:cNvSpPr>
            <a:spLocks noGrp="1"/>
          </p:cNvSpPr>
          <p:nvPr>
            <p:ph idx="1"/>
          </p:nvPr>
        </p:nvSpPr>
        <p:spPr/>
        <p:txBody>
          <a:bodyPr/>
          <a:lstStyle/>
          <a:p>
            <a:r>
              <a:rPr lang="en-US" dirty="0"/>
              <a:t>Python is an open-source, general-purpose programming language.</a:t>
            </a:r>
          </a:p>
          <a:p>
            <a:r>
              <a:rPr lang="en-US" dirty="0"/>
              <a:t>Does not require compiling to be tested.</a:t>
            </a:r>
          </a:p>
          <a:p>
            <a:r>
              <a:rPr lang="en-US" dirty="0"/>
              <a:t>Provides quick “try it out, see what it does” gratification. </a:t>
            </a:r>
          </a:p>
          <a:p>
            <a:r>
              <a:rPr lang="en-US" dirty="0">
                <a:solidFill>
                  <a:schemeClr val="tx2"/>
                </a:solidFill>
              </a:rPr>
              <a:t>Revit Comparison: Similar to editing families, loading into project for testing, repeat.</a:t>
            </a:r>
          </a:p>
        </p:txBody>
      </p:sp>
    </p:spTree>
    <p:extLst>
      <p:ext uri="{BB962C8B-B14F-4D97-AF65-F5344CB8AC3E}">
        <p14:creationId xmlns:p14="http://schemas.microsoft.com/office/powerpoint/2010/main" val="208518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0D49B0-95EE-4AD8-B7A5-02CE41C68E53}"/>
              </a:ext>
            </a:extLst>
          </p:cNvPr>
          <p:cNvSpPr>
            <a:spLocks noGrp="1"/>
          </p:cNvSpPr>
          <p:nvPr>
            <p:ph type="title"/>
          </p:nvPr>
        </p:nvSpPr>
        <p:spPr>
          <a:xfrm>
            <a:off x="30254" y="300036"/>
            <a:ext cx="4643345" cy="969449"/>
          </a:xfrm>
        </p:spPr>
        <p:txBody>
          <a:bodyPr/>
          <a:lstStyle/>
          <a:p>
            <a:r>
              <a:rPr lang="en-US" dirty="0">
                <a:solidFill>
                  <a:srgbClr val="FF0000"/>
                </a:solidFill>
              </a:rPr>
              <a:t>What</a:t>
            </a:r>
            <a:r>
              <a:rPr lang="en-US" dirty="0"/>
              <a:t> is Iron Python?</a:t>
            </a:r>
          </a:p>
        </p:txBody>
      </p:sp>
      <p:sp>
        <p:nvSpPr>
          <p:cNvPr id="10" name="Content Placeholder 9">
            <a:extLst>
              <a:ext uri="{FF2B5EF4-FFF2-40B4-BE49-F238E27FC236}">
                <a16:creationId xmlns:a16="http://schemas.microsoft.com/office/drawing/2014/main" id="{F07B3FC9-C87B-462C-95EC-D3FAFCEA5301}"/>
              </a:ext>
            </a:extLst>
          </p:cNvPr>
          <p:cNvSpPr>
            <a:spLocks noGrp="1"/>
          </p:cNvSpPr>
          <p:nvPr>
            <p:ph idx="1"/>
          </p:nvPr>
        </p:nvSpPr>
        <p:spPr/>
        <p:txBody>
          <a:bodyPr/>
          <a:lstStyle/>
          <a:p>
            <a:r>
              <a:rPr lang="en-US" dirty="0"/>
              <a:t>A version of Python that is created in C#.</a:t>
            </a:r>
          </a:p>
          <a:p>
            <a:r>
              <a:rPr lang="en-US" dirty="0"/>
              <a:t>Allows for use of the Common Language Runtime to talk to other .NET applications/libraries. (</a:t>
            </a:r>
            <a:r>
              <a:rPr lang="en-US" dirty="0">
                <a:hlinkClick r:id="rId2"/>
              </a:rPr>
              <a:t>http://ironpython.net/</a:t>
            </a:r>
            <a:r>
              <a:rPr lang="en-US" dirty="0"/>
              <a:t>)</a:t>
            </a:r>
          </a:p>
          <a:p>
            <a:r>
              <a:rPr lang="en-US" dirty="0"/>
              <a:t>Version 2.7 Installed alongside Dynamo.</a:t>
            </a:r>
          </a:p>
          <a:p>
            <a:endParaRPr lang="en-US" dirty="0"/>
          </a:p>
          <a:p>
            <a:endParaRPr lang="en-US" dirty="0"/>
          </a:p>
        </p:txBody>
      </p:sp>
    </p:spTree>
    <p:extLst>
      <p:ext uri="{BB962C8B-B14F-4D97-AF65-F5344CB8AC3E}">
        <p14:creationId xmlns:p14="http://schemas.microsoft.com/office/powerpoint/2010/main" val="106773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C9034-7E25-4E32-94BA-EF9D726C8E51}"/>
              </a:ext>
            </a:extLst>
          </p:cNvPr>
          <p:cNvSpPr>
            <a:spLocks noGrp="1"/>
          </p:cNvSpPr>
          <p:nvPr>
            <p:ph type="title"/>
          </p:nvPr>
        </p:nvSpPr>
        <p:spPr>
          <a:xfrm>
            <a:off x="30255" y="300036"/>
            <a:ext cx="3356412" cy="969449"/>
          </a:xfrm>
        </p:spPr>
        <p:txBody>
          <a:bodyPr/>
          <a:lstStyle/>
          <a:p>
            <a:r>
              <a:rPr lang="en-US" dirty="0">
                <a:solidFill>
                  <a:srgbClr val="FF0000"/>
                </a:solidFill>
              </a:rPr>
              <a:t>Let’s</a:t>
            </a:r>
            <a:r>
              <a:rPr lang="en-US" dirty="0"/>
              <a:t> do this</a:t>
            </a:r>
          </a:p>
        </p:txBody>
      </p:sp>
      <p:sp>
        <p:nvSpPr>
          <p:cNvPr id="3" name="Content Placeholder 2">
            <a:extLst>
              <a:ext uri="{FF2B5EF4-FFF2-40B4-BE49-F238E27FC236}">
                <a16:creationId xmlns:a16="http://schemas.microsoft.com/office/drawing/2014/main" id="{A782F8B2-C735-4B8A-ACBB-722FEB5D9804}"/>
              </a:ext>
            </a:extLst>
          </p:cNvPr>
          <p:cNvSpPr>
            <a:spLocks noGrp="1"/>
          </p:cNvSpPr>
          <p:nvPr>
            <p:ph idx="1"/>
          </p:nvPr>
        </p:nvSpPr>
        <p:spPr>
          <a:xfrm>
            <a:off x="1627335" y="2766531"/>
            <a:ext cx="2586815" cy="1470518"/>
          </a:xfrm>
        </p:spPr>
        <p:txBody>
          <a:bodyPr/>
          <a:lstStyle/>
          <a:p>
            <a:r>
              <a:rPr lang="en-US" sz="1600" b="1" dirty="0">
                <a:solidFill>
                  <a:srgbClr val="FF0000"/>
                </a:solidFill>
              </a:rPr>
              <a:t>Walk</a:t>
            </a:r>
          </a:p>
          <a:p>
            <a:r>
              <a:rPr lang="en-US" sz="1600" dirty="0"/>
              <a:t>Opening Python</a:t>
            </a:r>
          </a:p>
          <a:p>
            <a:r>
              <a:rPr lang="en-US" sz="1600" dirty="0"/>
              <a:t>Key Terms + Syntax</a:t>
            </a:r>
          </a:p>
          <a:p>
            <a:r>
              <a:rPr lang="en-US" sz="1600" dirty="0"/>
              <a:t>Variables</a:t>
            </a:r>
          </a:p>
          <a:p>
            <a:r>
              <a:rPr lang="en-US" sz="1600" dirty="0"/>
              <a:t>Changing single item</a:t>
            </a:r>
          </a:p>
        </p:txBody>
      </p:sp>
      <p:sp>
        <p:nvSpPr>
          <p:cNvPr id="5" name="Content Placeholder 4">
            <a:extLst>
              <a:ext uri="{FF2B5EF4-FFF2-40B4-BE49-F238E27FC236}">
                <a16:creationId xmlns:a16="http://schemas.microsoft.com/office/drawing/2014/main" id="{F613E63F-72EA-4841-AD3D-6684BA115D9B}"/>
              </a:ext>
            </a:extLst>
          </p:cNvPr>
          <p:cNvSpPr>
            <a:spLocks noGrp="1"/>
          </p:cNvSpPr>
          <p:nvPr>
            <p:ph idx="11"/>
          </p:nvPr>
        </p:nvSpPr>
        <p:spPr>
          <a:xfrm>
            <a:off x="4257672" y="2766531"/>
            <a:ext cx="2345251" cy="1690688"/>
          </a:xfrm>
        </p:spPr>
        <p:txBody>
          <a:bodyPr/>
          <a:lstStyle/>
          <a:p>
            <a:r>
              <a:rPr lang="en-US" sz="1600" b="1" dirty="0">
                <a:solidFill>
                  <a:srgbClr val="FF0000"/>
                </a:solidFill>
              </a:rPr>
              <a:t>Jog</a:t>
            </a:r>
          </a:p>
          <a:p>
            <a:r>
              <a:rPr lang="en-US" sz="1600" dirty="0"/>
              <a:t>Variables</a:t>
            </a:r>
          </a:p>
          <a:p>
            <a:r>
              <a:rPr lang="en-US" sz="1600" dirty="0"/>
              <a:t>Working with Lists</a:t>
            </a:r>
          </a:p>
          <a:p>
            <a:r>
              <a:rPr lang="en-US" sz="1600" dirty="0"/>
              <a:t>Output Methods</a:t>
            </a:r>
          </a:p>
          <a:p>
            <a:r>
              <a:rPr lang="en-US" sz="1600" dirty="0"/>
              <a:t>Templates</a:t>
            </a:r>
          </a:p>
          <a:p>
            <a:endParaRPr lang="en-US" sz="1600" b="1" dirty="0"/>
          </a:p>
        </p:txBody>
      </p:sp>
      <p:sp>
        <p:nvSpPr>
          <p:cNvPr id="7" name="Content Placeholder 6">
            <a:extLst>
              <a:ext uri="{FF2B5EF4-FFF2-40B4-BE49-F238E27FC236}">
                <a16:creationId xmlns:a16="http://schemas.microsoft.com/office/drawing/2014/main" id="{3C2025BF-73DA-415A-85E0-FEC9BF93823A}"/>
              </a:ext>
            </a:extLst>
          </p:cNvPr>
          <p:cNvSpPr>
            <a:spLocks noGrp="1"/>
          </p:cNvSpPr>
          <p:nvPr>
            <p:ph idx="13"/>
          </p:nvPr>
        </p:nvSpPr>
        <p:spPr>
          <a:xfrm>
            <a:off x="6767228" y="2754204"/>
            <a:ext cx="2345251" cy="1703015"/>
          </a:xfrm>
        </p:spPr>
        <p:txBody>
          <a:bodyPr/>
          <a:lstStyle/>
          <a:p>
            <a:r>
              <a:rPr lang="en-US" sz="1600" b="1" dirty="0">
                <a:solidFill>
                  <a:srgbClr val="FF0000"/>
                </a:solidFill>
              </a:rPr>
              <a:t>Run</a:t>
            </a:r>
          </a:p>
          <a:p>
            <a:r>
              <a:rPr lang="en-US" sz="1600" dirty="0"/>
              <a:t>Reference Revit API</a:t>
            </a:r>
          </a:p>
          <a:p>
            <a:r>
              <a:rPr lang="en-US" sz="1600" dirty="0"/>
              <a:t>API Methods</a:t>
            </a:r>
          </a:p>
          <a:p>
            <a:r>
              <a:rPr lang="en-US" sz="1600" dirty="0"/>
              <a:t>Wrap/Unwrap</a:t>
            </a:r>
          </a:p>
          <a:p>
            <a:r>
              <a:rPr lang="en-US" sz="1600" dirty="0"/>
              <a:t>Templates</a:t>
            </a:r>
          </a:p>
          <a:p>
            <a:endParaRPr lang="en-US" sz="1600" b="1" dirty="0"/>
          </a:p>
          <a:p>
            <a:endParaRPr lang="en-US" sz="1600" b="1" dirty="0"/>
          </a:p>
          <a:p>
            <a:endParaRPr lang="en-US" sz="1600" b="1" dirty="0"/>
          </a:p>
        </p:txBody>
      </p:sp>
      <p:pic>
        <p:nvPicPr>
          <p:cNvPr id="20" name="Content Placeholder 15" descr="Walk">
            <a:extLst>
              <a:ext uri="{FF2B5EF4-FFF2-40B4-BE49-F238E27FC236}">
                <a16:creationId xmlns:a16="http://schemas.microsoft.com/office/drawing/2014/main" id="{14267332-C9AB-4D0A-B3AD-581F62A78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5484" y="1179765"/>
            <a:ext cx="1470518" cy="1470518"/>
          </a:xfrm>
          <a:prstGeom prst="rect">
            <a:avLst/>
          </a:prstGeom>
        </p:spPr>
      </p:pic>
      <p:pic>
        <p:nvPicPr>
          <p:cNvPr id="28" name="Content Placeholder 26" descr="Run">
            <a:extLst>
              <a:ext uri="{FF2B5EF4-FFF2-40B4-BE49-F238E27FC236}">
                <a16:creationId xmlns:a16="http://schemas.microsoft.com/office/drawing/2014/main" id="{BCF572C0-793D-41CA-8823-C534CAADE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5038" y="1179765"/>
            <a:ext cx="1470518" cy="1470518"/>
          </a:xfrm>
          <a:prstGeom prst="rect">
            <a:avLst/>
          </a:prstGeom>
        </p:spPr>
      </p:pic>
      <p:grpSp>
        <p:nvGrpSpPr>
          <p:cNvPr id="37" name="Group 36">
            <a:extLst>
              <a:ext uri="{FF2B5EF4-FFF2-40B4-BE49-F238E27FC236}">
                <a16:creationId xmlns:a16="http://schemas.microsoft.com/office/drawing/2014/main" id="{6E49B9C0-C436-419C-B575-1051832026A0}"/>
              </a:ext>
            </a:extLst>
          </p:cNvPr>
          <p:cNvGrpSpPr/>
          <p:nvPr/>
        </p:nvGrpSpPr>
        <p:grpSpPr>
          <a:xfrm>
            <a:off x="7196413" y="1179765"/>
            <a:ext cx="1657617" cy="1470518"/>
            <a:chOff x="7196413" y="1721631"/>
            <a:chExt cx="1657617" cy="1470518"/>
          </a:xfrm>
        </p:grpSpPr>
        <p:pic>
          <p:nvPicPr>
            <p:cNvPr id="29" name="Content Placeholder 26" descr="Run">
              <a:extLst>
                <a:ext uri="{FF2B5EF4-FFF2-40B4-BE49-F238E27FC236}">
                  <a16:creationId xmlns:a16="http://schemas.microsoft.com/office/drawing/2014/main" id="{1C6417A7-17A9-4B58-BEA0-51FD4DD6CE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3512" y="1721631"/>
              <a:ext cx="1470518" cy="1470518"/>
            </a:xfrm>
            <a:prstGeom prst="rect">
              <a:avLst/>
            </a:prstGeom>
          </p:spPr>
        </p:pic>
        <p:sp>
          <p:nvSpPr>
            <p:cNvPr id="32" name="Rectangle 31">
              <a:extLst>
                <a:ext uri="{FF2B5EF4-FFF2-40B4-BE49-F238E27FC236}">
                  <a16:creationId xmlns:a16="http://schemas.microsoft.com/office/drawing/2014/main" id="{32E18E51-8C9C-44F6-973F-8267FB2500D8}"/>
                </a:ext>
              </a:extLst>
            </p:cNvPr>
            <p:cNvSpPr/>
            <p:nvPr/>
          </p:nvSpPr>
          <p:spPr bwMode="auto">
            <a:xfrm>
              <a:off x="7383512" y="1974418"/>
              <a:ext cx="447040" cy="99177"/>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3" name="Rectangle 32">
              <a:extLst>
                <a:ext uri="{FF2B5EF4-FFF2-40B4-BE49-F238E27FC236}">
                  <a16:creationId xmlns:a16="http://schemas.microsoft.com/office/drawing/2014/main" id="{5BB8FCA8-E6AE-4CA8-A68A-125F987EEE34}"/>
                </a:ext>
              </a:extLst>
            </p:cNvPr>
            <p:cNvSpPr/>
            <p:nvPr/>
          </p:nvSpPr>
          <p:spPr bwMode="auto">
            <a:xfrm>
              <a:off x="7312392" y="2126818"/>
              <a:ext cx="447040" cy="99177"/>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4" name="Rectangle 33">
              <a:extLst>
                <a:ext uri="{FF2B5EF4-FFF2-40B4-BE49-F238E27FC236}">
                  <a16:creationId xmlns:a16="http://schemas.microsoft.com/office/drawing/2014/main" id="{7BA9654B-ED9A-4C95-8AC6-59F3920E55E7}"/>
                </a:ext>
              </a:extLst>
            </p:cNvPr>
            <p:cNvSpPr/>
            <p:nvPr/>
          </p:nvSpPr>
          <p:spPr bwMode="auto">
            <a:xfrm>
              <a:off x="7204592" y="2276794"/>
              <a:ext cx="447040" cy="99177"/>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5" name="Diagonal Stripe 34">
              <a:extLst>
                <a:ext uri="{FF2B5EF4-FFF2-40B4-BE49-F238E27FC236}">
                  <a16:creationId xmlns:a16="http://schemas.microsoft.com/office/drawing/2014/main" id="{6FE3EEF9-A656-402F-BA9D-DC6C1901F791}"/>
                </a:ext>
              </a:extLst>
            </p:cNvPr>
            <p:cNvSpPr/>
            <p:nvPr/>
          </p:nvSpPr>
          <p:spPr bwMode="auto">
            <a:xfrm>
              <a:off x="7196413" y="1787433"/>
              <a:ext cx="321985" cy="784317"/>
            </a:xfrm>
            <a:prstGeom prst="diagStripe">
              <a:avLst>
                <a:gd name="adj" fmla="val 62499"/>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6" name="Diagonal Stripe 35">
              <a:extLst>
                <a:ext uri="{FF2B5EF4-FFF2-40B4-BE49-F238E27FC236}">
                  <a16:creationId xmlns:a16="http://schemas.microsoft.com/office/drawing/2014/main" id="{D29D131C-7630-40E2-A11C-018B9EDFF891}"/>
                </a:ext>
              </a:extLst>
            </p:cNvPr>
            <p:cNvSpPr/>
            <p:nvPr/>
          </p:nvSpPr>
          <p:spPr bwMode="auto">
            <a:xfrm>
              <a:off x="7592652" y="1892422"/>
              <a:ext cx="321985" cy="784317"/>
            </a:xfrm>
            <a:prstGeom prst="diagStripe">
              <a:avLst>
                <a:gd name="adj" fmla="val 62499"/>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grpSp>
    </p:spTree>
    <p:extLst>
      <p:ext uri="{BB962C8B-B14F-4D97-AF65-F5344CB8AC3E}">
        <p14:creationId xmlns:p14="http://schemas.microsoft.com/office/powerpoint/2010/main" val="638872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ABDA1D1-5D1E-4116-9BD8-4897CE97CA69}"/>
              </a:ext>
            </a:extLst>
          </p:cNvPr>
          <p:cNvSpPr>
            <a:spLocks noGrp="1"/>
          </p:cNvSpPr>
          <p:nvPr>
            <p:ph type="title"/>
          </p:nvPr>
        </p:nvSpPr>
        <p:spPr/>
        <p:txBody>
          <a:bodyPr/>
          <a:lstStyle/>
          <a:p>
            <a:r>
              <a:rPr lang="en-US" dirty="0">
                <a:solidFill>
                  <a:srgbClr val="FF0000"/>
                </a:solidFill>
              </a:rPr>
              <a:t>Anatomy</a:t>
            </a:r>
            <a:r>
              <a:rPr lang="en-US" dirty="0"/>
              <a:t> of Python Window</a:t>
            </a:r>
          </a:p>
        </p:txBody>
      </p:sp>
      <p:sp>
        <p:nvSpPr>
          <p:cNvPr id="10" name="Content Placeholder 9">
            <a:extLst>
              <a:ext uri="{FF2B5EF4-FFF2-40B4-BE49-F238E27FC236}">
                <a16:creationId xmlns:a16="http://schemas.microsoft.com/office/drawing/2014/main" id="{71FB97A2-4DB7-4C25-A0B2-1B014D95B229}"/>
              </a:ext>
            </a:extLst>
          </p:cNvPr>
          <p:cNvSpPr>
            <a:spLocks noGrp="1"/>
          </p:cNvSpPr>
          <p:nvPr>
            <p:ph idx="1"/>
          </p:nvPr>
        </p:nvSpPr>
        <p:spPr>
          <a:xfrm>
            <a:off x="854039" y="1481765"/>
            <a:ext cx="4794921" cy="2286797"/>
          </a:xfrm>
          <a:solidFill>
            <a:srgbClr val="000000"/>
          </a:solidFill>
        </p:spPr>
        <p:txBody>
          <a:bodyPr/>
          <a:lstStyle/>
          <a:p>
            <a:pPr marL="0" indent="0">
              <a:buNone/>
            </a:pPr>
            <a:r>
              <a:rPr lang="en-US" sz="1100" dirty="0">
                <a:solidFill>
                  <a:srgbClr val="75715E"/>
                </a:solidFill>
              </a:rPr>
              <a:t># Enable Python support and load </a:t>
            </a:r>
            <a:r>
              <a:rPr lang="en-US" sz="1100" dirty="0" err="1">
                <a:solidFill>
                  <a:srgbClr val="75715E"/>
                </a:solidFill>
              </a:rPr>
              <a:t>DesignScript</a:t>
            </a:r>
            <a:r>
              <a:rPr lang="en-US" sz="1100" dirty="0">
                <a:solidFill>
                  <a:srgbClr val="75715E"/>
                </a:solidFill>
              </a:rPr>
              <a:t> library</a:t>
            </a:r>
            <a:br>
              <a:rPr lang="en-US" sz="1100" dirty="0"/>
            </a:br>
            <a:r>
              <a:rPr lang="en-US" sz="1100" b="1" dirty="0">
                <a:solidFill>
                  <a:srgbClr val="F92672"/>
                </a:solidFill>
              </a:rPr>
              <a:t>import</a:t>
            </a:r>
            <a:r>
              <a:rPr lang="en-US" sz="1100" dirty="0"/>
              <a:t> </a:t>
            </a:r>
            <a:r>
              <a:rPr lang="en-US" sz="1100" dirty="0" err="1">
                <a:solidFill>
                  <a:schemeClr val="bg1"/>
                </a:solidFill>
              </a:rPr>
              <a:t>clr</a:t>
            </a:r>
            <a:br>
              <a:rPr lang="en-US" sz="1100" dirty="0"/>
            </a:br>
            <a:r>
              <a:rPr lang="en-US" sz="1100" dirty="0" err="1">
                <a:solidFill>
                  <a:schemeClr val="bg1"/>
                </a:solidFill>
              </a:rPr>
              <a:t>clr.</a:t>
            </a:r>
            <a:r>
              <a:rPr lang="en-US" sz="1100" b="1" dirty="0" err="1">
                <a:solidFill>
                  <a:srgbClr val="FFFFFF"/>
                </a:solidFill>
              </a:rPr>
              <a:t>AddReference</a:t>
            </a:r>
            <a:r>
              <a:rPr lang="en-US" sz="1100" dirty="0">
                <a:solidFill>
                  <a:schemeClr val="bg1"/>
                </a:solidFill>
              </a:rPr>
              <a:t>(</a:t>
            </a:r>
            <a:r>
              <a:rPr lang="en-US" sz="1100" dirty="0">
                <a:solidFill>
                  <a:srgbClr val="E6DB74"/>
                </a:solidFill>
              </a:rPr>
              <a:t>'</a:t>
            </a:r>
            <a:r>
              <a:rPr lang="en-US" sz="1100" dirty="0" err="1">
                <a:solidFill>
                  <a:srgbClr val="E6DB74"/>
                </a:solidFill>
              </a:rPr>
              <a:t>ProtoGeometry</a:t>
            </a:r>
            <a:r>
              <a:rPr lang="en-US" sz="1100" dirty="0">
                <a:solidFill>
                  <a:schemeClr val="bg1"/>
                </a:solidFill>
              </a:rPr>
              <a:t>')</a:t>
            </a:r>
            <a:br>
              <a:rPr lang="en-US" sz="1100" dirty="0"/>
            </a:br>
            <a:r>
              <a:rPr lang="en-US" sz="1100" b="1" dirty="0">
                <a:solidFill>
                  <a:srgbClr val="F92672"/>
                </a:solidFill>
              </a:rPr>
              <a:t>from</a:t>
            </a:r>
            <a:r>
              <a:rPr lang="en-US" sz="1100" dirty="0"/>
              <a:t> </a:t>
            </a:r>
            <a:r>
              <a:rPr lang="en-US" sz="1100" dirty="0" err="1">
                <a:solidFill>
                  <a:schemeClr val="bg1"/>
                </a:solidFill>
              </a:rPr>
              <a:t>Autodesk.DesignScript.Geometry</a:t>
            </a:r>
            <a:r>
              <a:rPr lang="en-US" sz="1100" dirty="0"/>
              <a:t> </a:t>
            </a:r>
            <a:r>
              <a:rPr lang="en-US" sz="1100" b="1" dirty="0">
                <a:solidFill>
                  <a:srgbClr val="F92672"/>
                </a:solidFill>
              </a:rPr>
              <a:t>import</a:t>
            </a:r>
            <a:r>
              <a:rPr lang="en-US" sz="1100" dirty="0"/>
              <a:t> </a:t>
            </a:r>
            <a:r>
              <a:rPr lang="en-US" sz="1100" dirty="0">
                <a:solidFill>
                  <a:schemeClr val="bg1"/>
                </a:solidFill>
              </a:rPr>
              <a:t>*</a:t>
            </a:r>
            <a:br>
              <a:rPr lang="en-US" sz="1100" dirty="0"/>
            </a:br>
            <a:br>
              <a:rPr lang="en-US" sz="1100" dirty="0"/>
            </a:br>
            <a:r>
              <a:rPr lang="en-US" sz="1100" dirty="0">
                <a:solidFill>
                  <a:srgbClr val="75715E"/>
                </a:solidFill>
              </a:rPr>
              <a:t># The inputs to this node will be stored as a list in the IN variables.</a:t>
            </a:r>
            <a:br>
              <a:rPr lang="en-US" sz="1100" dirty="0"/>
            </a:br>
            <a:r>
              <a:rPr lang="en-US" sz="1100" dirty="0" err="1">
                <a:solidFill>
                  <a:schemeClr val="bg1"/>
                </a:solidFill>
              </a:rPr>
              <a:t>dataEnteringNode</a:t>
            </a:r>
            <a:r>
              <a:rPr lang="en-US" sz="1100" dirty="0">
                <a:solidFill>
                  <a:schemeClr val="bg1"/>
                </a:solidFill>
              </a:rPr>
              <a:t> = IN</a:t>
            </a:r>
            <a:br>
              <a:rPr lang="en-US" sz="1100" dirty="0"/>
            </a:br>
            <a:br>
              <a:rPr lang="en-US" sz="1100" dirty="0"/>
            </a:br>
            <a:r>
              <a:rPr lang="en-US" sz="1100" dirty="0">
                <a:solidFill>
                  <a:srgbClr val="75715E"/>
                </a:solidFill>
              </a:rPr>
              <a:t># Place your code below this line</a:t>
            </a:r>
            <a:br>
              <a:rPr lang="en-US" sz="1100" dirty="0"/>
            </a:br>
            <a:br>
              <a:rPr lang="en-US" sz="1100" dirty="0"/>
            </a:br>
            <a:r>
              <a:rPr lang="en-US" sz="1100" dirty="0">
                <a:solidFill>
                  <a:srgbClr val="75715E"/>
                </a:solidFill>
              </a:rPr>
              <a:t># Assign your output to the OUT variable.</a:t>
            </a:r>
            <a:br>
              <a:rPr lang="en-US" sz="1100" dirty="0"/>
            </a:br>
            <a:r>
              <a:rPr lang="en-US" sz="1100" dirty="0">
                <a:solidFill>
                  <a:schemeClr val="bg1"/>
                </a:solidFill>
              </a:rPr>
              <a:t>OUT = </a:t>
            </a:r>
            <a:r>
              <a:rPr lang="en-US" sz="1100" dirty="0">
                <a:solidFill>
                  <a:srgbClr val="AE81FF"/>
                </a:solidFill>
              </a:rPr>
              <a:t>0</a:t>
            </a:r>
            <a:endParaRPr lang="en-US" sz="1100" dirty="0"/>
          </a:p>
        </p:txBody>
      </p:sp>
      <p:sp>
        <p:nvSpPr>
          <p:cNvPr id="11" name="Content Placeholder 9">
            <a:extLst>
              <a:ext uri="{FF2B5EF4-FFF2-40B4-BE49-F238E27FC236}">
                <a16:creationId xmlns:a16="http://schemas.microsoft.com/office/drawing/2014/main" id="{83CAECF8-58FC-41CD-9B96-89F75FB9A88D}"/>
              </a:ext>
            </a:extLst>
          </p:cNvPr>
          <p:cNvSpPr txBox="1">
            <a:spLocks/>
          </p:cNvSpPr>
          <p:nvPr/>
        </p:nvSpPr>
        <p:spPr>
          <a:xfrm>
            <a:off x="5768094" y="1479176"/>
            <a:ext cx="3233668" cy="2286797"/>
          </a:xfrm>
          <a:prstGeom prst="rect">
            <a:avLst/>
          </a:prstGeom>
          <a:solidFill>
            <a:schemeClr val="bg1">
              <a:lumMod val="95000"/>
            </a:schemeClr>
          </a:solidFill>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1100" kern="0" dirty="0"/>
              <a:t>Notes are designated with pound “#” sign</a:t>
            </a:r>
          </a:p>
          <a:p>
            <a:pPr marL="0" indent="0">
              <a:buNone/>
            </a:pPr>
            <a:r>
              <a:rPr lang="en-US" sz="1100" kern="0" dirty="0"/>
              <a:t>These are the OOTB included imports (more on this later)</a:t>
            </a:r>
          </a:p>
          <a:p>
            <a:pPr marL="0" indent="0">
              <a:buNone/>
            </a:pPr>
            <a:endParaRPr lang="en-US" sz="1100" kern="0" dirty="0"/>
          </a:p>
          <a:p>
            <a:pPr marL="0" indent="0">
              <a:buNone/>
            </a:pPr>
            <a:endParaRPr lang="en-US" sz="1100" kern="0" dirty="0"/>
          </a:p>
          <a:p>
            <a:pPr marL="0" indent="0">
              <a:buNone/>
            </a:pPr>
            <a:r>
              <a:rPr lang="en-US" sz="1100" kern="0" dirty="0"/>
              <a:t>General information regarding how to get data in. *The existence of the variable is to let you know that the inputs are all a list.</a:t>
            </a:r>
          </a:p>
          <a:p>
            <a:pPr marL="0" indent="0">
              <a:buNone/>
            </a:pPr>
            <a:endParaRPr lang="en-US" sz="1100" kern="0" dirty="0"/>
          </a:p>
          <a:p>
            <a:pPr marL="0" indent="0">
              <a:buNone/>
            </a:pPr>
            <a:endParaRPr lang="en-US" sz="1100" kern="0" dirty="0"/>
          </a:p>
          <a:p>
            <a:pPr marL="0" indent="0">
              <a:buNone/>
            </a:pPr>
            <a:r>
              <a:rPr lang="en-US" sz="1100" kern="0" dirty="0"/>
              <a:t>Return something</a:t>
            </a:r>
          </a:p>
          <a:p>
            <a:pPr marL="0" indent="0">
              <a:buNone/>
            </a:pPr>
            <a:endParaRPr lang="en-US" sz="1100" kern="0" dirty="0"/>
          </a:p>
        </p:txBody>
      </p:sp>
      <p:sp>
        <p:nvSpPr>
          <p:cNvPr id="12" name="Rectangle 11">
            <a:extLst>
              <a:ext uri="{FF2B5EF4-FFF2-40B4-BE49-F238E27FC236}">
                <a16:creationId xmlns:a16="http://schemas.microsoft.com/office/drawing/2014/main" id="{E0E22AF2-4796-4EEE-9CFB-AF2656587438}"/>
              </a:ext>
            </a:extLst>
          </p:cNvPr>
          <p:cNvSpPr/>
          <p:nvPr/>
        </p:nvSpPr>
        <p:spPr>
          <a:xfrm>
            <a:off x="5161283" y="4533666"/>
            <a:ext cx="3881121" cy="246221"/>
          </a:xfrm>
          <a:prstGeom prst="rect">
            <a:avLst/>
          </a:prstGeom>
        </p:spPr>
        <p:txBody>
          <a:bodyPr wrap="square">
            <a:spAutoFit/>
          </a:bodyPr>
          <a:lstStyle/>
          <a:p>
            <a:r>
              <a:rPr lang="en-US" sz="1000" i="1" dirty="0"/>
              <a:t>*https://twitter.com/arch_laboratory/status/954398424039854080</a:t>
            </a:r>
          </a:p>
        </p:txBody>
      </p:sp>
    </p:spTree>
    <p:extLst>
      <p:ext uri="{BB962C8B-B14F-4D97-AF65-F5344CB8AC3E}">
        <p14:creationId xmlns:p14="http://schemas.microsoft.com/office/powerpoint/2010/main" val="810857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91A2E7-8F8A-4C7C-AE0C-AF8E4CF68E55}"/>
              </a:ext>
            </a:extLst>
          </p:cNvPr>
          <p:cNvSpPr>
            <a:spLocks noGrp="1"/>
          </p:cNvSpPr>
          <p:nvPr>
            <p:ph type="title"/>
          </p:nvPr>
        </p:nvSpPr>
        <p:spPr>
          <a:xfrm>
            <a:off x="30256" y="300036"/>
            <a:ext cx="3593478" cy="969449"/>
          </a:xfrm>
        </p:spPr>
        <p:txBody>
          <a:bodyPr/>
          <a:lstStyle/>
          <a:p>
            <a:r>
              <a:rPr lang="en-US" dirty="0">
                <a:solidFill>
                  <a:srgbClr val="FF0000"/>
                </a:solidFill>
              </a:rPr>
              <a:t>Example</a:t>
            </a:r>
            <a:br>
              <a:rPr lang="en-US" dirty="0"/>
            </a:br>
            <a:r>
              <a:rPr lang="en-US" dirty="0"/>
              <a:t>Uppercase Strings </a:t>
            </a:r>
          </a:p>
        </p:txBody>
      </p:sp>
      <p:sp>
        <p:nvSpPr>
          <p:cNvPr id="10" name="Content Placeholder 9">
            <a:extLst>
              <a:ext uri="{FF2B5EF4-FFF2-40B4-BE49-F238E27FC236}">
                <a16:creationId xmlns:a16="http://schemas.microsoft.com/office/drawing/2014/main" id="{B8CCB9C6-49E6-424B-A4DE-5E6D3865F21C}"/>
              </a:ext>
            </a:extLst>
          </p:cNvPr>
          <p:cNvSpPr>
            <a:spLocks noGrp="1"/>
          </p:cNvSpPr>
          <p:nvPr>
            <p:ph idx="1"/>
          </p:nvPr>
        </p:nvSpPr>
        <p:spPr>
          <a:xfrm>
            <a:off x="1748119" y="1278936"/>
            <a:ext cx="6743699" cy="1145609"/>
          </a:xfrm>
        </p:spPr>
        <p:txBody>
          <a:bodyPr/>
          <a:lstStyle/>
          <a:p>
            <a:r>
              <a:rPr lang="en-US" dirty="0"/>
              <a:t>Access Python methods for our use. </a:t>
            </a:r>
            <a:r>
              <a:rPr lang="en-US" sz="1400" dirty="0"/>
              <a:t>(</a:t>
            </a:r>
            <a:r>
              <a:rPr lang="en-US" sz="1400" dirty="0">
                <a:hlinkClick r:id="rId2"/>
              </a:rPr>
              <a:t>https://www.tutorialspoint.com/python/string_upper.htm</a:t>
            </a:r>
            <a:r>
              <a:rPr lang="en-US" sz="1400" dirty="0"/>
              <a:t>)</a:t>
            </a:r>
          </a:p>
          <a:p>
            <a:r>
              <a:rPr lang="en-US" dirty="0"/>
              <a:t>Use Python inputs via IN[0] or whatever it is.</a:t>
            </a:r>
          </a:p>
        </p:txBody>
      </p:sp>
      <p:sp>
        <p:nvSpPr>
          <p:cNvPr id="11" name="Rectangle 10">
            <a:extLst>
              <a:ext uri="{FF2B5EF4-FFF2-40B4-BE49-F238E27FC236}">
                <a16:creationId xmlns:a16="http://schemas.microsoft.com/office/drawing/2014/main" id="{82D97C18-BCCF-4641-AACB-40DB4C5E81B0}"/>
              </a:ext>
            </a:extLst>
          </p:cNvPr>
          <p:cNvSpPr/>
          <p:nvPr/>
        </p:nvSpPr>
        <p:spPr>
          <a:xfrm>
            <a:off x="1748119" y="2424545"/>
            <a:ext cx="4265084" cy="2031325"/>
          </a:xfrm>
          <a:prstGeom prst="rect">
            <a:avLst/>
          </a:prstGeom>
          <a:solidFill>
            <a:srgbClr val="000000"/>
          </a:solidFill>
        </p:spPr>
        <p:txBody>
          <a:bodyPr wrap="square">
            <a:spAutoFit/>
          </a:bodyPr>
          <a:lstStyle/>
          <a:p>
            <a:r>
              <a:rPr lang="en-US" sz="1050" dirty="0">
                <a:solidFill>
                  <a:srgbClr val="75715E"/>
                </a:solidFill>
              </a:rPr>
              <a:t># Enable Python support and load </a:t>
            </a:r>
            <a:r>
              <a:rPr lang="en-US" sz="1050" dirty="0" err="1">
                <a:solidFill>
                  <a:srgbClr val="75715E"/>
                </a:solidFill>
              </a:rPr>
              <a:t>DesignScript</a:t>
            </a:r>
            <a:r>
              <a:rPr lang="en-US" sz="1050" dirty="0">
                <a:solidFill>
                  <a:srgbClr val="75715E"/>
                </a:solidFill>
              </a:rPr>
              <a:t> library</a:t>
            </a:r>
            <a:br>
              <a:rPr lang="en-US" sz="1050" dirty="0"/>
            </a:br>
            <a:r>
              <a:rPr lang="en-US" sz="1050" b="1" dirty="0">
                <a:solidFill>
                  <a:srgbClr val="F92672"/>
                </a:solidFill>
              </a:rPr>
              <a:t>import</a:t>
            </a:r>
            <a:r>
              <a:rPr lang="en-US" sz="1050" dirty="0"/>
              <a:t> </a:t>
            </a:r>
            <a:r>
              <a:rPr lang="en-US" sz="1050" dirty="0" err="1">
                <a:solidFill>
                  <a:schemeClr val="bg1"/>
                </a:solidFill>
              </a:rPr>
              <a:t>clr</a:t>
            </a:r>
            <a:br>
              <a:rPr lang="en-US" sz="1050" dirty="0"/>
            </a:br>
            <a:r>
              <a:rPr lang="en-US" sz="1050" dirty="0" err="1">
                <a:solidFill>
                  <a:schemeClr val="bg1"/>
                </a:solidFill>
              </a:rPr>
              <a:t>clr</a:t>
            </a:r>
            <a:r>
              <a:rPr lang="en-US" sz="1050" dirty="0" err="1"/>
              <a:t>.</a:t>
            </a:r>
            <a:r>
              <a:rPr lang="en-US" sz="1050" b="1" dirty="0" err="1">
                <a:solidFill>
                  <a:srgbClr val="FFFFFF"/>
                </a:solidFill>
              </a:rPr>
              <a:t>AddReference</a:t>
            </a:r>
            <a:r>
              <a:rPr lang="en-US" sz="1050" dirty="0">
                <a:solidFill>
                  <a:schemeClr val="bg1"/>
                </a:solidFill>
              </a:rPr>
              <a:t>(</a:t>
            </a:r>
            <a:r>
              <a:rPr lang="en-US" sz="1050" dirty="0">
                <a:solidFill>
                  <a:srgbClr val="E6DB74"/>
                </a:solidFill>
              </a:rPr>
              <a:t>'</a:t>
            </a:r>
            <a:r>
              <a:rPr lang="en-US" sz="1050" dirty="0" err="1">
                <a:solidFill>
                  <a:srgbClr val="E6DB74"/>
                </a:solidFill>
              </a:rPr>
              <a:t>ProtoGeometry</a:t>
            </a:r>
            <a:r>
              <a:rPr lang="en-US" sz="1050" dirty="0">
                <a:solidFill>
                  <a:schemeClr val="bg1"/>
                </a:solidFill>
              </a:rPr>
              <a:t>')</a:t>
            </a:r>
            <a:br>
              <a:rPr lang="en-US" sz="1050" dirty="0"/>
            </a:br>
            <a:r>
              <a:rPr lang="en-US" sz="1050" b="1" dirty="0">
                <a:solidFill>
                  <a:srgbClr val="F92672"/>
                </a:solidFill>
              </a:rPr>
              <a:t>from</a:t>
            </a:r>
            <a:r>
              <a:rPr lang="en-US" sz="1050" dirty="0"/>
              <a:t> </a:t>
            </a:r>
            <a:r>
              <a:rPr lang="en-US" sz="1050" dirty="0" err="1">
                <a:solidFill>
                  <a:schemeClr val="bg1"/>
                </a:solidFill>
              </a:rPr>
              <a:t>Autodesk.DesignScript.Geometry</a:t>
            </a:r>
            <a:r>
              <a:rPr lang="en-US" sz="1050" dirty="0"/>
              <a:t> </a:t>
            </a:r>
            <a:r>
              <a:rPr lang="en-US" sz="1050" b="1" dirty="0">
                <a:solidFill>
                  <a:srgbClr val="F92672"/>
                </a:solidFill>
              </a:rPr>
              <a:t>import</a:t>
            </a:r>
            <a:r>
              <a:rPr lang="en-US" sz="1050" dirty="0"/>
              <a:t> </a:t>
            </a:r>
            <a:r>
              <a:rPr lang="en-US" sz="1050" dirty="0">
                <a:solidFill>
                  <a:schemeClr val="bg1"/>
                </a:solidFill>
              </a:rPr>
              <a:t>*</a:t>
            </a:r>
            <a:br>
              <a:rPr lang="en-US" sz="1050" dirty="0"/>
            </a:br>
            <a:br>
              <a:rPr lang="en-US" sz="1050" dirty="0"/>
            </a:br>
            <a:r>
              <a:rPr lang="en-US" sz="1050" dirty="0">
                <a:solidFill>
                  <a:srgbClr val="75715E"/>
                </a:solidFill>
              </a:rPr>
              <a:t># The inputs to this </a:t>
            </a:r>
            <a:r>
              <a:rPr lang="en-US" sz="1100" dirty="0">
                <a:solidFill>
                  <a:srgbClr val="75715E"/>
                </a:solidFill>
              </a:rPr>
              <a:t>node</a:t>
            </a:r>
            <a:r>
              <a:rPr lang="en-US" sz="1050" dirty="0">
                <a:solidFill>
                  <a:srgbClr val="75715E"/>
                </a:solidFill>
              </a:rPr>
              <a:t> will be stored as a list in the IN variables.</a:t>
            </a:r>
            <a:br>
              <a:rPr lang="en-US" sz="1050" dirty="0"/>
            </a:br>
            <a:r>
              <a:rPr lang="en-US" sz="1050" dirty="0" err="1">
                <a:solidFill>
                  <a:schemeClr val="bg1"/>
                </a:solidFill>
              </a:rPr>
              <a:t>dataEnteringNode</a:t>
            </a:r>
            <a:r>
              <a:rPr lang="en-US" sz="1050" dirty="0">
                <a:solidFill>
                  <a:schemeClr val="bg1"/>
                </a:solidFill>
              </a:rPr>
              <a:t> = IN</a:t>
            </a:r>
            <a:br>
              <a:rPr lang="en-US" sz="1050" dirty="0"/>
            </a:br>
            <a:br>
              <a:rPr lang="en-US" sz="1050" dirty="0"/>
            </a:br>
            <a:r>
              <a:rPr lang="en-US" sz="1050" dirty="0">
                <a:solidFill>
                  <a:srgbClr val="75715E"/>
                </a:solidFill>
              </a:rPr>
              <a:t># Place your code below this line</a:t>
            </a:r>
            <a:br>
              <a:rPr lang="en-US" sz="1050" dirty="0"/>
            </a:br>
            <a:br>
              <a:rPr lang="en-US" sz="1050" dirty="0"/>
            </a:br>
            <a:r>
              <a:rPr lang="en-US" sz="1050" dirty="0">
                <a:solidFill>
                  <a:srgbClr val="75715E"/>
                </a:solidFill>
              </a:rPr>
              <a:t># Assign your output to the OUT variable.</a:t>
            </a:r>
            <a:br>
              <a:rPr lang="en-US" sz="1050" dirty="0"/>
            </a:br>
            <a:r>
              <a:rPr lang="en-US" sz="1050" dirty="0">
                <a:solidFill>
                  <a:schemeClr val="bg1"/>
                </a:solidFill>
              </a:rPr>
              <a:t>OUT = IN[</a:t>
            </a:r>
            <a:r>
              <a:rPr lang="en-US" sz="1050" dirty="0">
                <a:solidFill>
                  <a:srgbClr val="AE81FF"/>
                </a:solidFill>
              </a:rPr>
              <a:t>0</a:t>
            </a:r>
            <a:r>
              <a:rPr lang="en-US" sz="1050" dirty="0">
                <a:solidFill>
                  <a:schemeClr val="bg1"/>
                </a:solidFill>
              </a:rPr>
              <a:t>].</a:t>
            </a:r>
            <a:r>
              <a:rPr lang="en-US" sz="1050" b="1" dirty="0">
                <a:solidFill>
                  <a:srgbClr val="FFFFFF"/>
                </a:solidFill>
              </a:rPr>
              <a:t>upper</a:t>
            </a:r>
            <a:r>
              <a:rPr lang="en-US" sz="1050" dirty="0">
                <a:solidFill>
                  <a:schemeClr val="bg1"/>
                </a:solidFill>
              </a:rPr>
              <a:t>()</a:t>
            </a:r>
          </a:p>
        </p:txBody>
      </p:sp>
      <p:pic>
        <p:nvPicPr>
          <p:cNvPr id="13" name="Picture 12">
            <a:extLst>
              <a:ext uri="{FF2B5EF4-FFF2-40B4-BE49-F238E27FC236}">
                <a16:creationId xmlns:a16="http://schemas.microsoft.com/office/drawing/2014/main" id="{72DA125D-A68D-4CE4-9749-6B723D957BF7}"/>
              </a:ext>
            </a:extLst>
          </p:cNvPr>
          <p:cNvPicPr>
            <a:picLocks noChangeAspect="1"/>
          </p:cNvPicPr>
          <p:nvPr/>
        </p:nvPicPr>
        <p:blipFill>
          <a:blip r:embed="rId3"/>
          <a:stretch>
            <a:fillRect/>
          </a:stretch>
        </p:blipFill>
        <p:spPr>
          <a:xfrm>
            <a:off x="6284426" y="2424545"/>
            <a:ext cx="2068846" cy="1319354"/>
          </a:xfrm>
          <a:prstGeom prst="rect">
            <a:avLst/>
          </a:prstGeom>
        </p:spPr>
      </p:pic>
      <p:sp>
        <p:nvSpPr>
          <p:cNvPr id="14" name="Content Placeholder 9">
            <a:extLst>
              <a:ext uri="{FF2B5EF4-FFF2-40B4-BE49-F238E27FC236}">
                <a16:creationId xmlns:a16="http://schemas.microsoft.com/office/drawing/2014/main" id="{5BA4EDF0-681D-43E0-B3B1-8524B86A0618}"/>
              </a:ext>
            </a:extLst>
          </p:cNvPr>
          <p:cNvSpPr txBox="1">
            <a:spLocks/>
          </p:cNvSpPr>
          <p:nvPr/>
        </p:nvSpPr>
        <p:spPr>
          <a:xfrm>
            <a:off x="2683302" y="4474005"/>
            <a:ext cx="5959472" cy="524716"/>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1200" kern="0" dirty="0"/>
              <a:t>Why the “()”? – this is a function(action) in python, and well, it showed it in the link above, so do it.</a:t>
            </a:r>
          </a:p>
        </p:txBody>
      </p:sp>
    </p:spTree>
    <p:extLst>
      <p:ext uri="{BB962C8B-B14F-4D97-AF65-F5344CB8AC3E}">
        <p14:creationId xmlns:p14="http://schemas.microsoft.com/office/powerpoint/2010/main" val="83447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4CD3B-88E7-4320-B8A9-2FB2A6D9A076}"/>
              </a:ext>
            </a:extLst>
          </p:cNvPr>
          <p:cNvSpPr>
            <a:spLocks noGrp="1"/>
          </p:cNvSpPr>
          <p:nvPr>
            <p:ph type="title"/>
          </p:nvPr>
        </p:nvSpPr>
        <p:spPr>
          <a:xfrm>
            <a:off x="30255" y="300036"/>
            <a:ext cx="3654438" cy="969449"/>
          </a:xfrm>
        </p:spPr>
        <p:txBody>
          <a:bodyPr/>
          <a:lstStyle/>
          <a:p>
            <a:r>
              <a:rPr lang="en-US" dirty="0">
                <a:solidFill>
                  <a:srgbClr val="FF0000"/>
                </a:solidFill>
              </a:rPr>
              <a:t>Example</a:t>
            </a:r>
            <a:br>
              <a:rPr lang="en-US" dirty="0"/>
            </a:br>
            <a:r>
              <a:rPr lang="en-US" dirty="0"/>
              <a:t>Working with Lists</a:t>
            </a:r>
          </a:p>
        </p:txBody>
      </p:sp>
      <p:pic>
        <p:nvPicPr>
          <p:cNvPr id="10" name="Picture 9">
            <a:extLst>
              <a:ext uri="{FF2B5EF4-FFF2-40B4-BE49-F238E27FC236}">
                <a16:creationId xmlns:a16="http://schemas.microsoft.com/office/drawing/2014/main" id="{F06DDD75-8B52-44FC-91F1-C392C05A3232}"/>
              </a:ext>
            </a:extLst>
          </p:cNvPr>
          <p:cNvPicPr>
            <a:picLocks noChangeAspect="1"/>
          </p:cNvPicPr>
          <p:nvPr/>
        </p:nvPicPr>
        <p:blipFill>
          <a:blip r:embed="rId2"/>
          <a:stretch>
            <a:fillRect/>
          </a:stretch>
        </p:blipFill>
        <p:spPr>
          <a:xfrm>
            <a:off x="2405154" y="1269485"/>
            <a:ext cx="6108309" cy="3352760"/>
          </a:xfrm>
          <a:prstGeom prst="rect">
            <a:avLst/>
          </a:prstGeom>
        </p:spPr>
      </p:pic>
    </p:spTree>
    <p:extLst>
      <p:ext uri="{BB962C8B-B14F-4D97-AF65-F5344CB8AC3E}">
        <p14:creationId xmlns:p14="http://schemas.microsoft.com/office/powerpoint/2010/main" val="33423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8C46-8055-481E-BF10-F854D49DF9DE}"/>
              </a:ext>
            </a:extLst>
          </p:cNvPr>
          <p:cNvSpPr>
            <a:spLocks noGrp="1"/>
          </p:cNvSpPr>
          <p:nvPr>
            <p:ph type="title"/>
          </p:nvPr>
        </p:nvSpPr>
        <p:spPr>
          <a:xfrm>
            <a:off x="30255" y="300036"/>
            <a:ext cx="3735718" cy="969449"/>
          </a:xfrm>
        </p:spPr>
        <p:txBody>
          <a:bodyPr/>
          <a:lstStyle/>
          <a:p>
            <a:r>
              <a:rPr lang="en-US" dirty="0">
                <a:solidFill>
                  <a:srgbClr val="FF0000"/>
                </a:solidFill>
              </a:rPr>
              <a:t>Example</a:t>
            </a:r>
            <a:r>
              <a:rPr lang="en-US" dirty="0"/>
              <a:t> Uppercase Strings</a:t>
            </a:r>
          </a:p>
        </p:txBody>
      </p:sp>
      <p:sp>
        <p:nvSpPr>
          <p:cNvPr id="16" name="Content Placeholder 15">
            <a:extLst>
              <a:ext uri="{FF2B5EF4-FFF2-40B4-BE49-F238E27FC236}">
                <a16:creationId xmlns:a16="http://schemas.microsoft.com/office/drawing/2014/main" id="{4EFFE9E3-748B-47FA-B346-E36A22F8B30C}"/>
              </a:ext>
            </a:extLst>
          </p:cNvPr>
          <p:cNvSpPr>
            <a:spLocks noGrp="1"/>
          </p:cNvSpPr>
          <p:nvPr>
            <p:ph idx="1"/>
          </p:nvPr>
        </p:nvSpPr>
        <p:spPr>
          <a:xfrm>
            <a:off x="1748118" y="1479177"/>
            <a:ext cx="6743699" cy="430904"/>
          </a:xfrm>
        </p:spPr>
        <p:txBody>
          <a:bodyPr/>
          <a:lstStyle/>
          <a:p>
            <a:r>
              <a:rPr lang="en-US" dirty="0"/>
              <a:t>What is your name?</a:t>
            </a:r>
          </a:p>
        </p:txBody>
      </p:sp>
      <p:grpSp>
        <p:nvGrpSpPr>
          <p:cNvPr id="27" name="Group 26">
            <a:extLst>
              <a:ext uri="{FF2B5EF4-FFF2-40B4-BE49-F238E27FC236}">
                <a16:creationId xmlns:a16="http://schemas.microsoft.com/office/drawing/2014/main" id="{3A5E3088-5FC3-4FF6-A73E-F24CB239BA2D}"/>
              </a:ext>
            </a:extLst>
          </p:cNvPr>
          <p:cNvGrpSpPr/>
          <p:nvPr/>
        </p:nvGrpSpPr>
        <p:grpSpPr>
          <a:xfrm>
            <a:off x="2939150" y="2571750"/>
            <a:ext cx="4358952" cy="1213383"/>
            <a:chOff x="3064620" y="2656415"/>
            <a:chExt cx="4358952" cy="1213383"/>
          </a:xfrm>
        </p:grpSpPr>
        <p:pic>
          <p:nvPicPr>
            <p:cNvPr id="20" name="Graphic 19" descr="Man">
              <a:extLst>
                <a:ext uri="{FF2B5EF4-FFF2-40B4-BE49-F238E27FC236}">
                  <a16:creationId xmlns:a16="http://schemas.microsoft.com/office/drawing/2014/main" id="{1258096E-DFB8-490E-8819-00C2B3FF6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2848" y="2656415"/>
              <a:ext cx="1213383" cy="1213383"/>
            </a:xfrm>
            <a:prstGeom prst="rect">
              <a:avLst/>
            </a:prstGeom>
          </p:spPr>
        </p:pic>
        <p:pic>
          <p:nvPicPr>
            <p:cNvPr id="22" name="Graphic 21" descr="Woman">
              <a:extLst>
                <a:ext uri="{FF2B5EF4-FFF2-40B4-BE49-F238E27FC236}">
                  <a16:creationId xmlns:a16="http://schemas.microsoft.com/office/drawing/2014/main" id="{EE09FB18-8DA9-455F-AFE9-C642CF220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3734" y="2656415"/>
              <a:ext cx="1213383" cy="1213383"/>
            </a:xfrm>
            <a:prstGeom prst="rect">
              <a:avLst/>
            </a:prstGeom>
          </p:spPr>
        </p:pic>
        <p:pic>
          <p:nvPicPr>
            <p:cNvPr id="23" name="Graphic 22" descr="Woman">
              <a:extLst>
                <a:ext uri="{FF2B5EF4-FFF2-40B4-BE49-F238E27FC236}">
                  <a16:creationId xmlns:a16="http://schemas.microsoft.com/office/drawing/2014/main" id="{257B9BF1-3C23-40F8-819B-05A203A0A9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1962" y="2656415"/>
              <a:ext cx="1213383" cy="1213383"/>
            </a:xfrm>
            <a:prstGeom prst="rect">
              <a:avLst/>
            </a:prstGeom>
          </p:spPr>
        </p:pic>
        <p:pic>
          <p:nvPicPr>
            <p:cNvPr id="24" name="Graphic 23" descr="Woman">
              <a:extLst>
                <a:ext uri="{FF2B5EF4-FFF2-40B4-BE49-F238E27FC236}">
                  <a16:creationId xmlns:a16="http://schemas.microsoft.com/office/drawing/2014/main" id="{13C3C978-95EB-41F6-B1B6-35A9618AB6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0189" y="2656415"/>
              <a:ext cx="1213383" cy="1213383"/>
            </a:xfrm>
            <a:prstGeom prst="rect">
              <a:avLst/>
            </a:prstGeom>
          </p:spPr>
        </p:pic>
        <p:pic>
          <p:nvPicPr>
            <p:cNvPr id="25" name="Graphic 24" descr="Man">
              <a:extLst>
                <a:ext uri="{FF2B5EF4-FFF2-40B4-BE49-F238E27FC236}">
                  <a16:creationId xmlns:a16="http://schemas.microsoft.com/office/drawing/2014/main" id="{0D3AC524-04E5-434E-805F-D7D3634E1A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1076" y="2656415"/>
              <a:ext cx="1213383" cy="1213383"/>
            </a:xfrm>
            <a:prstGeom prst="rect">
              <a:avLst/>
            </a:prstGeom>
          </p:spPr>
        </p:pic>
        <p:pic>
          <p:nvPicPr>
            <p:cNvPr id="26" name="Graphic 25" descr="Man">
              <a:extLst>
                <a:ext uri="{FF2B5EF4-FFF2-40B4-BE49-F238E27FC236}">
                  <a16:creationId xmlns:a16="http://schemas.microsoft.com/office/drawing/2014/main" id="{6EE72160-4147-4E73-AB6B-4B72A13EAD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64620" y="2656415"/>
              <a:ext cx="1213383" cy="1213383"/>
            </a:xfrm>
            <a:prstGeom prst="rect">
              <a:avLst/>
            </a:prstGeom>
          </p:spPr>
        </p:pic>
      </p:grpSp>
    </p:spTree>
    <p:extLst>
      <p:ext uri="{BB962C8B-B14F-4D97-AF65-F5344CB8AC3E}">
        <p14:creationId xmlns:p14="http://schemas.microsoft.com/office/powerpoint/2010/main" val="487546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8D07F6-5088-4472-A4B7-84C7FA447506}"/>
              </a:ext>
            </a:extLst>
          </p:cNvPr>
          <p:cNvSpPr>
            <a:spLocks noGrp="1"/>
          </p:cNvSpPr>
          <p:nvPr>
            <p:ph type="title"/>
          </p:nvPr>
        </p:nvSpPr>
        <p:spPr>
          <a:xfrm>
            <a:off x="30254" y="300036"/>
            <a:ext cx="4887185" cy="969449"/>
          </a:xfrm>
        </p:spPr>
        <p:txBody>
          <a:bodyPr/>
          <a:lstStyle/>
          <a:p>
            <a:r>
              <a:rPr lang="en-US" dirty="0">
                <a:solidFill>
                  <a:srgbClr val="FF0000"/>
                </a:solidFill>
              </a:rPr>
              <a:t>Example</a:t>
            </a:r>
            <a:br>
              <a:rPr lang="en-US" dirty="0"/>
            </a:br>
            <a:r>
              <a:rPr lang="en-US" dirty="0"/>
              <a:t>Uppercase List of Strings</a:t>
            </a:r>
          </a:p>
        </p:txBody>
      </p:sp>
      <p:pic>
        <p:nvPicPr>
          <p:cNvPr id="11" name="Picture 10">
            <a:extLst>
              <a:ext uri="{FF2B5EF4-FFF2-40B4-BE49-F238E27FC236}">
                <a16:creationId xmlns:a16="http://schemas.microsoft.com/office/drawing/2014/main" id="{6F0FCE70-F7BC-4474-BC52-C172F80EB704}"/>
              </a:ext>
            </a:extLst>
          </p:cNvPr>
          <p:cNvPicPr>
            <a:picLocks noChangeAspect="1"/>
          </p:cNvPicPr>
          <p:nvPr/>
        </p:nvPicPr>
        <p:blipFill>
          <a:blip r:embed="rId3"/>
          <a:stretch>
            <a:fillRect/>
          </a:stretch>
        </p:blipFill>
        <p:spPr>
          <a:xfrm>
            <a:off x="978745" y="1334655"/>
            <a:ext cx="7877387" cy="3227748"/>
          </a:xfrm>
          <a:prstGeom prst="rect">
            <a:avLst/>
          </a:prstGeom>
        </p:spPr>
      </p:pic>
    </p:spTree>
    <p:extLst>
      <p:ext uri="{BB962C8B-B14F-4D97-AF65-F5344CB8AC3E}">
        <p14:creationId xmlns:p14="http://schemas.microsoft.com/office/powerpoint/2010/main" val="812048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8D07F6-5088-4472-A4B7-84C7FA447506}"/>
              </a:ext>
            </a:extLst>
          </p:cNvPr>
          <p:cNvSpPr>
            <a:spLocks noGrp="1"/>
          </p:cNvSpPr>
          <p:nvPr>
            <p:ph type="title"/>
          </p:nvPr>
        </p:nvSpPr>
        <p:spPr>
          <a:xfrm>
            <a:off x="30255" y="300036"/>
            <a:ext cx="4738172" cy="969449"/>
          </a:xfrm>
        </p:spPr>
        <p:txBody>
          <a:bodyPr/>
          <a:lstStyle/>
          <a:p>
            <a:r>
              <a:rPr lang="en-US" dirty="0">
                <a:solidFill>
                  <a:srgbClr val="FF0000"/>
                </a:solidFill>
              </a:rPr>
              <a:t>Example</a:t>
            </a:r>
            <a:br>
              <a:rPr lang="en-US" dirty="0"/>
            </a:br>
            <a:r>
              <a:rPr lang="en-US" dirty="0"/>
              <a:t>Uppercase List of Strings</a:t>
            </a:r>
          </a:p>
        </p:txBody>
      </p:sp>
      <p:pic>
        <p:nvPicPr>
          <p:cNvPr id="2" name="Picture 1">
            <a:extLst>
              <a:ext uri="{FF2B5EF4-FFF2-40B4-BE49-F238E27FC236}">
                <a16:creationId xmlns:a16="http://schemas.microsoft.com/office/drawing/2014/main" id="{67B5CC7D-47C5-47C6-8D17-DBAE4753AE4B}"/>
              </a:ext>
            </a:extLst>
          </p:cNvPr>
          <p:cNvPicPr>
            <a:picLocks noChangeAspect="1"/>
          </p:cNvPicPr>
          <p:nvPr/>
        </p:nvPicPr>
        <p:blipFill>
          <a:blip r:embed="rId2"/>
          <a:stretch>
            <a:fillRect/>
          </a:stretch>
        </p:blipFill>
        <p:spPr>
          <a:xfrm>
            <a:off x="2399221" y="2142871"/>
            <a:ext cx="5441493" cy="2700593"/>
          </a:xfrm>
          <a:prstGeom prst="rect">
            <a:avLst/>
          </a:prstGeom>
        </p:spPr>
      </p:pic>
      <p:sp>
        <p:nvSpPr>
          <p:cNvPr id="5" name="Content Placeholder 9">
            <a:extLst>
              <a:ext uri="{FF2B5EF4-FFF2-40B4-BE49-F238E27FC236}">
                <a16:creationId xmlns:a16="http://schemas.microsoft.com/office/drawing/2014/main" id="{59ACEB86-0357-4A6F-9512-7B56D9E78071}"/>
              </a:ext>
            </a:extLst>
          </p:cNvPr>
          <p:cNvSpPr>
            <a:spLocks noGrp="1"/>
          </p:cNvSpPr>
          <p:nvPr>
            <p:ph idx="1"/>
          </p:nvPr>
        </p:nvSpPr>
        <p:spPr>
          <a:xfrm>
            <a:off x="1748119" y="1278937"/>
            <a:ext cx="6743699" cy="863934"/>
          </a:xfrm>
        </p:spPr>
        <p:txBody>
          <a:bodyPr/>
          <a:lstStyle/>
          <a:p>
            <a:r>
              <a:rPr lang="en-US" dirty="0"/>
              <a:t>Work with an assumption of receiving a list.</a:t>
            </a:r>
          </a:p>
          <a:p>
            <a:r>
              <a:rPr lang="en-US" dirty="0"/>
              <a:t>Convert the input to a list yourself.</a:t>
            </a:r>
          </a:p>
        </p:txBody>
      </p:sp>
    </p:spTree>
    <p:extLst>
      <p:ext uri="{BB962C8B-B14F-4D97-AF65-F5344CB8AC3E}">
        <p14:creationId xmlns:p14="http://schemas.microsoft.com/office/powerpoint/2010/main" val="389531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well.</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a:xfrm>
            <a:off x="1057275" y="2400301"/>
            <a:ext cx="7029450" cy="400050"/>
          </a:xfrm>
        </p:spPr>
        <p:txBody>
          <a:bodyPr/>
          <a:lstStyle/>
          <a:p>
            <a:pPr algn="ctr"/>
            <a:r>
              <a:rPr lang="en-US" dirty="0"/>
              <a:t>THAT WASN’T SO BAD. RIGHT?</a:t>
            </a:r>
          </a:p>
        </p:txBody>
      </p:sp>
    </p:spTree>
    <p:extLst>
      <p:ext uri="{BB962C8B-B14F-4D97-AF65-F5344CB8AC3E}">
        <p14:creationId xmlns:p14="http://schemas.microsoft.com/office/powerpoint/2010/main" val="2077272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388B6F-6155-49CC-A564-D06D65E23303}"/>
              </a:ext>
            </a:extLst>
          </p:cNvPr>
          <p:cNvSpPr>
            <a:spLocks noGrp="1"/>
          </p:cNvSpPr>
          <p:nvPr>
            <p:ph type="title"/>
          </p:nvPr>
        </p:nvSpPr>
        <p:spPr/>
        <p:txBody>
          <a:bodyPr/>
          <a:lstStyle/>
          <a:p>
            <a:r>
              <a:rPr lang="en-US" dirty="0"/>
              <a:t>What in the heck are </a:t>
            </a:r>
            <a:r>
              <a:rPr lang="en-US" dirty="0">
                <a:solidFill>
                  <a:srgbClr val="FF0000"/>
                </a:solidFill>
              </a:rPr>
              <a:t>Imports</a:t>
            </a:r>
            <a:r>
              <a:rPr lang="en-US" dirty="0"/>
              <a:t>?</a:t>
            </a:r>
          </a:p>
        </p:txBody>
      </p:sp>
      <p:sp>
        <p:nvSpPr>
          <p:cNvPr id="5" name="Content Placeholder 4">
            <a:extLst>
              <a:ext uri="{FF2B5EF4-FFF2-40B4-BE49-F238E27FC236}">
                <a16:creationId xmlns:a16="http://schemas.microsoft.com/office/drawing/2014/main" id="{FFE86585-75B6-4854-98EE-E31FA95F72C2}"/>
              </a:ext>
            </a:extLst>
          </p:cNvPr>
          <p:cNvSpPr>
            <a:spLocks noGrp="1"/>
          </p:cNvSpPr>
          <p:nvPr>
            <p:ph idx="1"/>
          </p:nvPr>
        </p:nvSpPr>
        <p:spPr>
          <a:xfrm>
            <a:off x="4896000" y="1269486"/>
            <a:ext cx="3974400" cy="3088506"/>
          </a:xfrm>
        </p:spPr>
        <p:txBody>
          <a:bodyPr/>
          <a:lstStyle/>
          <a:p>
            <a:r>
              <a:rPr lang="en-US" dirty="0"/>
              <a:t>Imports are a way to load additional libraries into your code.</a:t>
            </a:r>
          </a:p>
          <a:p>
            <a:r>
              <a:rPr lang="en-US" dirty="0"/>
              <a:t>For us </a:t>
            </a:r>
            <a:r>
              <a:rPr lang="en-US" dirty="0" err="1"/>
              <a:t>Reviteers</a:t>
            </a:r>
            <a:r>
              <a:rPr lang="en-US" dirty="0"/>
              <a:t>, we can think of this as the same as loading content into a file.</a:t>
            </a:r>
          </a:p>
          <a:p>
            <a:r>
              <a:rPr lang="en-US" dirty="0"/>
              <a:t>Next we will break down what these mean.</a:t>
            </a:r>
          </a:p>
        </p:txBody>
      </p:sp>
      <p:pic>
        <p:nvPicPr>
          <p:cNvPr id="3" name="Picture 2">
            <a:extLst>
              <a:ext uri="{FF2B5EF4-FFF2-40B4-BE49-F238E27FC236}">
                <a16:creationId xmlns:a16="http://schemas.microsoft.com/office/drawing/2014/main" id="{A19C59B5-F31A-4256-936A-F947A44920EF}"/>
              </a:ext>
            </a:extLst>
          </p:cNvPr>
          <p:cNvPicPr>
            <a:picLocks noChangeAspect="1"/>
          </p:cNvPicPr>
          <p:nvPr/>
        </p:nvPicPr>
        <p:blipFill>
          <a:blip r:embed="rId2"/>
          <a:stretch>
            <a:fillRect/>
          </a:stretch>
        </p:blipFill>
        <p:spPr>
          <a:xfrm>
            <a:off x="1748119" y="1375217"/>
            <a:ext cx="3154594" cy="2877044"/>
          </a:xfrm>
          <a:prstGeom prst="rect">
            <a:avLst/>
          </a:prstGeom>
        </p:spPr>
      </p:pic>
    </p:spTree>
    <p:extLst>
      <p:ext uri="{BB962C8B-B14F-4D97-AF65-F5344CB8AC3E}">
        <p14:creationId xmlns:p14="http://schemas.microsoft.com/office/powerpoint/2010/main" val="171721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06AD32-3B99-4115-AD8C-1BF2B57F9485}"/>
              </a:ext>
            </a:extLst>
          </p:cNvPr>
          <p:cNvSpPr>
            <a:spLocks noGrp="1"/>
          </p:cNvSpPr>
          <p:nvPr>
            <p:ph type="title"/>
          </p:nvPr>
        </p:nvSpPr>
        <p:spPr>
          <a:xfrm>
            <a:off x="30255" y="300036"/>
            <a:ext cx="3149915" cy="969449"/>
          </a:xfrm>
        </p:spPr>
        <p:txBody>
          <a:bodyPr/>
          <a:lstStyle/>
          <a:p>
            <a:r>
              <a:rPr lang="en-US" dirty="0"/>
              <a:t>Breaking Down </a:t>
            </a:r>
            <a:r>
              <a:rPr lang="en-US" dirty="0">
                <a:solidFill>
                  <a:srgbClr val="FF0000"/>
                </a:solidFill>
              </a:rPr>
              <a:t>Imports</a:t>
            </a:r>
          </a:p>
        </p:txBody>
      </p:sp>
      <p:sp>
        <p:nvSpPr>
          <p:cNvPr id="11" name="Rectangle 10">
            <a:extLst>
              <a:ext uri="{FF2B5EF4-FFF2-40B4-BE49-F238E27FC236}">
                <a16:creationId xmlns:a16="http://schemas.microsoft.com/office/drawing/2014/main" id="{5D6D482E-7F0D-4637-86AE-2F18BB07B40B}"/>
              </a:ext>
            </a:extLst>
          </p:cNvPr>
          <p:cNvSpPr/>
          <p:nvPr/>
        </p:nvSpPr>
        <p:spPr>
          <a:xfrm>
            <a:off x="2098800" y="1269485"/>
            <a:ext cx="5634000" cy="3693319"/>
          </a:xfrm>
          <a:prstGeom prst="rect">
            <a:avLst/>
          </a:prstGeom>
          <a:solidFill>
            <a:srgbClr val="000000"/>
          </a:solidFill>
        </p:spPr>
        <p:txBody>
          <a:bodyPr wrap="square">
            <a:spAutoFit/>
          </a:bodyPr>
          <a:lstStyle/>
          <a:p>
            <a:r>
              <a:rPr lang="en-US" sz="900" dirty="0">
                <a:solidFill>
                  <a:srgbClr val="75715E"/>
                </a:solidFill>
              </a:rPr>
              <a:t># import common language runtime (allows us to load other .NET libraries)</a:t>
            </a:r>
            <a:br>
              <a:rPr lang="en-US" sz="900" dirty="0"/>
            </a:br>
            <a:r>
              <a:rPr lang="en-US" sz="900" b="1" dirty="0">
                <a:solidFill>
                  <a:srgbClr val="F92672"/>
                </a:solidFill>
              </a:rPr>
              <a:t>import</a:t>
            </a:r>
            <a:r>
              <a:rPr lang="en-US" sz="900" dirty="0"/>
              <a:t> </a:t>
            </a:r>
            <a:r>
              <a:rPr lang="en-US" sz="900" dirty="0" err="1">
                <a:solidFill>
                  <a:schemeClr val="bg1"/>
                </a:solidFill>
              </a:rPr>
              <a:t>clr</a:t>
            </a:r>
            <a:br>
              <a:rPr lang="en-US" sz="900" dirty="0"/>
            </a:br>
            <a:br>
              <a:rPr lang="en-US" sz="900" dirty="0"/>
            </a:br>
            <a:r>
              <a:rPr lang="en-US" sz="900" dirty="0">
                <a:solidFill>
                  <a:srgbClr val="75715E"/>
                </a:solidFill>
              </a:rPr>
              <a:t># </a:t>
            </a:r>
            <a:r>
              <a:rPr lang="en-US" sz="900" dirty="0" err="1">
                <a:solidFill>
                  <a:srgbClr val="75715E"/>
                </a:solidFill>
              </a:rPr>
              <a:t>clr.AddReference</a:t>
            </a:r>
            <a:r>
              <a:rPr lang="en-US" sz="900" dirty="0">
                <a:solidFill>
                  <a:srgbClr val="75715E"/>
                </a:solidFill>
              </a:rPr>
              <a:t> loads and imports </a:t>
            </a:r>
            <a:r>
              <a:rPr lang="en-US" sz="900" dirty="0" err="1">
                <a:solidFill>
                  <a:srgbClr val="75715E"/>
                </a:solidFill>
              </a:rPr>
              <a:t>.net</a:t>
            </a:r>
            <a:r>
              <a:rPr lang="en-US" sz="900" dirty="0">
                <a:solidFill>
                  <a:srgbClr val="75715E"/>
                </a:solidFill>
              </a:rPr>
              <a:t> assembly(</a:t>
            </a:r>
            <a:r>
              <a:rPr lang="en-US" sz="900" dirty="0" err="1">
                <a:solidFill>
                  <a:srgbClr val="75715E"/>
                </a:solidFill>
              </a:rPr>
              <a:t>dll</a:t>
            </a:r>
            <a:r>
              <a:rPr lang="en-US" sz="900" dirty="0">
                <a:solidFill>
                  <a:srgbClr val="75715E"/>
                </a:solidFill>
              </a:rPr>
              <a:t>) as python module and import all of its classes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a:solidFill>
                  <a:srgbClr val="E6DB74"/>
                </a:solidFill>
              </a:rPr>
              <a:t>'</a:t>
            </a:r>
            <a:r>
              <a:rPr lang="en-US" sz="900" dirty="0" err="1">
                <a:solidFill>
                  <a:srgbClr val="E6DB74"/>
                </a:solidFill>
              </a:rPr>
              <a:t>RevitAPI</a:t>
            </a:r>
            <a:r>
              <a:rPr lang="en-US" sz="900" dirty="0">
                <a:solidFill>
                  <a:srgbClr val="E6DB74"/>
                </a:solidFill>
              </a:rPr>
              <a:t>'</a:t>
            </a:r>
            <a:r>
              <a:rPr lang="en-US" sz="900" dirty="0">
                <a:solidFill>
                  <a:schemeClr val="bg1"/>
                </a:solidFill>
              </a:rPr>
              <a:t>)</a:t>
            </a:r>
            <a:br>
              <a:rPr lang="en-US" sz="900" dirty="0"/>
            </a:br>
            <a:r>
              <a:rPr lang="en-US" sz="900" b="1" dirty="0">
                <a:solidFill>
                  <a:srgbClr val="F92672"/>
                </a:solidFill>
              </a:rPr>
              <a:t>from</a:t>
            </a:r>
            <a:r>
              <a:rPr lang="en-US" sz="900" dirty="0">
                <a:solidFill>
                  <a:schemeClr val="bg1"/>
                </a:solidFill>
              </a:rPr>
              <a:t> </a:t>
            </a:r>
            <a:r>
              <a:rPr lang="en-US" sz="900" dirty="0" err="1">
                <a:solidFill>
                  <a:schemeClr val="bg1"/>
                </a:solidFill>
              </a:rPr>
              <a:t>Autodesk.Revit.DB</a:t>
            </a:r>
            <a:r>
              <a:rPr lang="en-US" sz="900" dirty="0"/>
              <a:t> </a:t>
            </a:r>
            <a:r>
              <a:rPr lang="en-US" sz="900" b="1" dirty="0">
                <a:solidFill>
                  <a:srgbClr val="F92672"/>
                </a:solidFill>
              </a:rPr>
              <a:t>import</a:t>
            </a:r>
            <a:r>
              <a:rPr lang="en-US" sz="900" dirty="0"/>
              <a:t> </a:t>
            </a:r>
            <a:r>
              <a:rPr lang="en-US" sz="900" dirty="0">
                <a:solidFill>
                  <a:schemeClr val="bg1"/>
                </a:solidFill>
              </a:rPr>
              <a:t>*</a:t>
            </a:r>
            <a:br>
              <a:rPr lang="en-US" sz="900" dirty="0"/>
            </a:br>
            <a:br>
              <a:rPr lang="en-US" sz="900" dirty="0"/>
            </a:br>
            <a:r>
              <a:rPr lang="en-US" sz="900" dirty="0">
                <a:solidFill>
                  <a:srgbClr val="75715E"/>
                </a:solidFill>
              </a:rPr>
              <a:t># import Revit UI classes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a:solidFill>
                  <a:srgbClr val="E6DB74"/>
                </a:solidFill>
              </a:rPr>
              <a:t>'</a:t>
            </a:r>
            <a:r>
              <a:rPr lang="en-US" sz="900" dirty="0" err="1">
                <a:solidFill>
                  <a:srgbClr val="E6DB74"/>
                </a:solidFill>
              </a:rPr>
              <a:t>RevitAPIUI</a:t>
            </a:r>
            <a:r>
              <a:rPr lang="en-US" sz="900" dirty="0">
                <a:solidFill>
                  <a:srgbClr val="E6DB74"/>
                </a:solidFill>
              </a:rPr>
              <a:t>'</a:t>
            </a:r>
            <a:r>
              <a:rPr lang="en-US" sz="900" dirty="0">
                <a:solidFill>
                  <a:schemeClr val="bg1"/>
                </a:solidFill>
              </a:rPr>
              <a:t>)</a:t>
            </a:r>
            <a:br>
              <a:rPr lang="en-US" sz="900" dirty="0"/>
            </a:br>
            <a:r>
              <a:rPr lang="en-US" sz="900" b="1" dirty="0">
                <a:solidFill>
                  <a:srgbClr val="F92672"/>
                </a:solidFill>
              </a:rPr>
              <a:t>from</a:t>
            </a:r>
            <a:r>
              <a:rPr lang="en-US" sz="900" dirty="0"/>
              <a:t> </a:t>
            </a:r>
            <a:r>
              <a:rPr lang="en-US" sz="900" dirty="0" err="1">
                <a:solidFill>
                  <a:schemeClr val="bg1"/>
                </a:solidFill>
              </a:rPr>
              <a:t>Autodesk.Revit.UI</a:t>
            </a:r>
            <a:r>
              <a:rPr lang="en-US" sz="900" dirty="0"/>
              <a:t> </a:t>
            </a:r>
            <a:r>
              <a:rPr lang="en-US" sz="900" b="1" dirty="0">
                <a:solidFill>
                  <a:srgbClr val="F92672"/>
                </a:solidFill>
              </a:rPr>
              <a:t>import</a:t>
            </a:r>
            <a:r>
              <a:rPr lang="en-US" sz="900" dirty="0"/>
              <a:t> </a:t>
            </a:r>
            <a:r>
              <a:rPr lang="en-US" sz="900" dirty="0">
                <a:solidFill>
                  <a:schemeClr val="bg1"/>
                </a:solidFill>
              </a:rPr>
              <a:t>*</a:t>
            </a:r>
            <a:br>
              <a:rPr lang="en-US" sz="900" dirty="0"/>
            </a:br>
            <a:br>
              <a:rPr lang="en-US" sz="900" dirty="0"/>
            </a:br>
            <a:r>
              <a:rPr lang="en-US" sz="900" dirty="0">
                <a:solidFill>
                  <a:srgbClr val="75715E"/>
                </a:solidFill>
              </a:rPr>
              <a:t># to handle lists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a:solidFill>
                  <a:srgbClr val="E6DB74"/>
                </a:solidFill>
              </a:rPr>
              <a:t>'System'</a:t>
            </a:r>
            <a:r>
              <a:rPr lang="en-US" sz="900" dirty="0">
                <a:solidFill>
                  <a:schemeClr val="bg1"/>
                </a:solidFill>
              </a:rPr>
              <a:t>)</a:t>
            </a:r>
            <a:br>
              <a:rPr lang="en-US" sz="900" dirty="0"/>
            </a:br>
            <a:r>
              <a:rPr lang="en-US" sz="900" b="1" dirty="0">
                <a:solidFill>
                  <a:srgbClr val="F92672"/>
                </a:solidFill>
              </a:rPr>
              <a:t>from</a:t>
            </a:r>
            <a:r>
              <a:rPr lang="en-US" sz="900" dirty="0"/>
              <a:t> </a:t>
            </a:r>
            <a:r>
              <a:rPr lang="en-US" sz="900" dirty="0" err="1">
                <a:solidFill>
                  <a:schemeClr val="bg1"/>
                </a:solidFill>
              </a:rPr>
              <a:t>System.Collections.Generic</a:t>
            </a:r>
            <a:r>
              <a:rPr lang="en-US" sz="900" dirty="0"/>
              <a:t> </a:t>
            </a:r>
            <a:r>
              <a:rPr lang="en-US" sz="900" b="1" dirty="0">
                <a:solidFill>
                  <a:srgbClr val="F92672"/>
                </a:solidFill>
              </a:rPr>
              <a:t>import</a:t>
            </a:r>
            <a:r>
              <a:rPr lang="en-US" sz="900" dirty="0"/>
              <a:t> </a:t>
            </a:r>
            <a:r>
              <a:rPr lang="en-US" sz="900" dirty="0">
                <a:solidFill>
                  <a:schemeClr val="bg1"/>
                </a:solidFill>
              </a:rPr>
              <a:t>List</a:t>
            </a:r>
            <a:br>
              <a:rPr lang="en-US" sz="900" dirty="0"/>
            </a:br>
            <a:br>
              <a:rPr lang="en-US" sz="900" dirty="0"/>
            </a:br>
            <a:r>
              <a:rPr lang="en-US" sz="900" dirty="0">
                <a:solidFill>
                  <a:srgbClr val="75715E"/>
                </a:solidFill>
              </a:rPr>
              <a:t># import Dynamo Revit nodes and converters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a:solidFill>
                  <a:srgbClr val="E6DB74"/>
                </a:solidFill>
              </a:rPr>
              <a:t>'</a:t>
            </a:r>
            <a:r>
              <a:rPr lang="en-US" sz="900" dirty="0" err="1">
                <a:solidFill>
                  <a:srgbClr val="E6DB74"/>
                </a:solidFill>
              </a:rPr>
              <a:t>RevitNodes</a:t>
            </a:r>
            <a:r>
              <a:rPr lang="en-US" sz="900" dirty="0">
                <a:solidFill>
                  <a:srgbClr val="E6DB74"/>
                </a:solidFill>
              </a:rPr>
              <a:t>'</a:t>
            </a:r>
            <a:r>
              <a:rPr lang="en-US" sz="900" dirty="0">
                <a:solidFill>
                  <a:schemeClr val="bg1"/>
                </a:solidFill>
              </a:rPr>
              <a:t>)</a:t>
            </a:r>
            <a:br>
              <a:rPr lang="en-US" sz="900" dirty="0"/>
            </a:br>
            <a:r>
              <a:rPr lang="en-US" sz="900" b="1" dirty="0">
                <a:solidFill>
                  <a:srgbClr val="F92672"/>
                </a:solidFill>
              </a:rPr>
              <a:t>import</a:t>
            </a:r>
            <a:r>
              <a:rPr lang="en-US" sz="900" dirty="0"/>
              <a:t> </a:t>
            </a:r>
            <a:r>
              <a:rPr lang="en-US" sz="900" dirty="0">
                <a:solidFill>
                  <a:schemeClr val="bg1"/>
                </a:solidFill>
              </a:rPr>
              <a:t>Revit</a:t>
            </a:r>
            <a:br>
              <a:rPr lang="en-US" sz="900" dirty="0"/>
            </a:br>
            <a:r>
              <a:rPr lang="en-US" sz="900" dirty="0" err="1">
                <a:solidFill>
                  <a:schemeClr val="bg1"/>
                </a:solidFill>
              </a:rPr>
              <a:t>clr.</a:t>
            </a:r>
            <a:r>
              <a:rPr lang="en-US" sz="900" b="1" dirty="0" err="1">
                <a:solidFill>
                  <a:srgbClr val="FFFFFF"/>
                </a:solidFill>
              </a:rPr>
              <a:t>ImportExtensions</a:t>
            </a:r>
            <a:r>
              <a:rPr lang="en-US" sz="900" dirty="0">
                <a:solidFill>
                  <a:schemeClr val="bg1"/>
                </a:solidFill>
              </a:rPr>
              <a:t>(</a:t>
            </a:r>
            <a:r>
              <a:rPr lang="en-US" sz="900" dirty="0" err="1">
                <a:solidFill>
                  <a:schemeClr val="bg1"/>
                </a:solidFill>
              </a:rPr>
              <a:t>Revit.GeometryConversion</a:t>
            </a:r>
            <a:r>
              <a:rPr lang="en-US" sz="900" dirty="0">
                <a:solidFill>
                  <a:schemeClr val="bg1"/>
                </a:solidFill>
              </a:rPr>
              <a:t>)</a:t>
            </a:r>
            <a:br>
              <a:rPr lang="en-US" sz="900" dirty="0">
                <a:solidFill>
                  <a:schemeClr val="bg1"/>
                </a:solidFill>
              </a:rPr>
            </a:br>
            <a:r>
              <a:rPr lang="en-US" sz="900" dirty="0" err="1">
                <a:solidFill>
                  <a:schemeClr val="bg1"/>
                </a:solidFill>
              </a:rPr>
              <a:t>clr.</a:t>
            </a:r>
            <a:r>
              <a:rPr lang="en-US" sz="900" b="1" dirty="0" err="1">
                <a:solidFill>
                  <a:srgbClr val="FFFFFF"/>
                </a:solidFill>
              </a:rPr>
              <a:t>ImportExtensions</a:t>
            </a:r>
            <a:r>
              <a:rPr lang="en-US" sz="900" dirty="0">
                <a:solidFill>
                  <a:schemeClr val="bg1"/>
                </a:solidFill>
              </a:rPr>
              <a:t>(</a:t>
            </a:r>
            <a:r>
              <a:rPr lang="en-US" sz="900" dirty="0" err="1">
                <a:solidFill>
                  <a:schemeClr val="bg1"/>
                </a:solidFill>
              </a:rPr>
              <a:t>Revit.Elements</a:t>
            </a:r>
            <a:r>
              <a:rPr lang="en-US" sz="900" dirty="0">
                <a:solidFill>
                  <a:schemeClr val="bg1"/>
                </a:solidFill>
              </a:rPr>
              <a:t>)</a:t>
            </a:r>
            <a:br>
              <a:rPr lang="en-US" sz="900" dirty="0"/>
            </a:br>
            <a:br>
              <a:rPr lang="en-US" sz="900" dirty="0"/>
            </a:br>
            <a:r>
              <a:rPr lang="en-US" sz="900" dirty="0">
                <a:solidFill>
                  <a:srgbClr val="75715E"/>
                </a:solidFill>
              </a:rPr>
              <a:t># import Transaction methods and Document helpers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err="1">
                <a:solidFill>
                  <a:schemeClr val="bg1"/>
                </a:solidFill>
              </a:rPr>
              <a:t>RevitServices</a:t>
            </a:r>
            <a:r>
              <a:rPr lang="en-US" sz="900" dirty="0">
                <a:solidFill>
                  <a:schemeClr val="bg1"/>
                </a:solidFill>
              </a:rPr>
              <a:t>')</a:t>
            </a:r>
            <a:br>
              <a:rPr lang="en-US" sz="900" dirty="0"/>
            </a:br>
            <a:r>
              <a:rPr lang="en-US" sz="900" b="1" dirty="0">
                <a:solidFill>
                  <a:srgbClr val="F92672"/>
                </a:solidFill>
              </a:rPr>
              <a:t>import</a:t>
            </a:r>
            <a:r>
              <a:rPr lang="en-US" sz="900" dirty="0"/>
              <a:t> </a:t>
            </a:r>
            <a:r>
              <a:rPr lang="en-US" sz="900" dirty="0" err="1">
                <a:solidFill>
                  <a:schemeClr val="bg1"/>
                </a:solidFill>
              </a:rPr>
              <a:t>RevitServices</a:t>
            </a:r>
            <a:br>
              <a:rPr lang="en-US" sz="900" dirty="0"/>
            </a:br>
            <a:r>
              <a:rPr lang="en-US" sz="900" b="1" dirty="0">
                <a:solidFill>
                  <a:srgbClr val="F92672"/>
                </a:solidFill>
              </a:rPr>
              <a:t>from</a:t>
            </a:r>
            <a:r>
              <a:rPr lang="en-US" sz="900" dirty="0"/>
              <a:t> </a:t>
            </a:r>
            <a:r>
              <a:rPr lang="en-US" sz="900" dirty="0" err="1">
                <a:solidFill>
                  <a:schemeClr val="bg1"/>
                </a:solidFill>
              </a:rPr>
              <a:t>RevitServices.Persistence</a:t>
            </a:r>
            <a:r>
              <a:rPr lang="en-US" sz="900" dirty="0"/>
              <a:t> </a:t>
            </a:r>
            <a:r>
              <a:rPr lang="en-US" sz="900" b="1" dirty="0">
                <a:solidFill>
                  <a:srgbClr val="F92672"/>
                </a:solidFill>
              </a:rPr>
              <a:t>import</a:t>
            </a:r>
            <a:r>
              <a:rPr lang="en-US" sz="900" dirty="0"/>
              <a:t> </a:t>
            </a:r>
            <a:r>
              <a:rPr lang="en-US" sz="900" dirty="0" err="1">
                <a:solidFill>
                  <a:schemeClr val="bg1"/>
                </a:solidFill>
              </a:rPr>
              <a:t>DocumentManager</a:t>
            </a:r>
            <a:br>
              <a:rPr lang="en-US" sz="900" dirty="0"/>
            </a:br>
            <a:r>
              <a:rPr lang="en-US" sz="900" b="1" dirty="0">
                <a:solidFill>
                  <a:srgbClr val="F92672"/>
                </a:solidFill>
              </a:rPr>
              <a:t>from</a:t>
            </a:r>
            <a:r>
              <a:rPr lang="en-US" sz="900" dirty="0"/>
              <a:t> </a:t>
            </a:r>
            <a:r>
              <a:rPr lang="en-US" sz="900" dirty="0" err="1">
                <a:solidFill>
                  <a:schemeClr val="bg1"/>
                </a:solidFill>
              </a:rPr>
              <a:t>RevitServices.Transactions</a:t>
            </a:r>
            <a:r>
              <a:rPr lang="en-US" sz="900" dirty="0"/>
              <a:t> </a:t>
            </a:r>
            <a:r>
              <a:rPr lang="en-US" sz="900" b="1" dirty="0">
                <a:solidFill>
                  <a:srgbClr val="F92672"/>
                </a:solidFill>
              </a:rPr>
              <a:t>import</a:t>
            </a:r>
            <a:r>
              <a:rPr lang="en-US" sz="900" dirty="0"/>
              <a:t> </a:t>
            </a:r>
            <a:r>
              <a:rPr lang="en-US" sz="900" dirty="0" err="1">
                <a:solidFill>
                  <a:schemeClr val="bg1"/>
                </a:solidFill>
              </a:rPr>
              <a:t>TransactionManager</a:t>
            </a:r>
            <a:endParaRPr lang="en-US" sz="900" dirty="0">
              <a:solidFill>
                <a:schemeClr val="bg1"/>
              </a:solidFill>
            </a:endParaRPr>
          </a:p>
        </p:txBody>
      </p:sp>
    </p:spTree>
    <p:extLst>
      <p:ext uri="{BB962C8B-B14F-4D97-AF65-F5344CB8AC3E}">
        <p14:creationId xmlns:p14="http://schemas.microsoft.com/office/powerpoint/2010/main" val="241485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9EA0835-3273-40D8-BDBB-D554594B6B54}"/>
              </a:ext>
            </a:extLst>
          </p:cNvPr>
          <p:cNvSpPr>
            <a:spLocks noGrp="1"/>
          </p:cNvSpPr>
          <p:nvPr>
            <p:ph type="title"/>
          </p:nvPr>
        </p:nvSpPr>
        <p:spPr>
          <a:xfrm>
            <a:off x="30255" y="300036"/>
            <a:ext cx="3432945" cy="969449"/>
          </a:xfrm>
        </p:spPr>
        <p:txBody>
          <a:bodyPr/>
          <a:lstStyle/>
          <a:p>
            <a:r>
              <a:rPr lang="en-US" dirty="0"/>
              <a:t>Transactions?</a:t>
            </a:r>
          </a:p>
        </p:txBody>
      </p:sp>
      <p:sp>
        <p:nvSpPr>
          <p:cNvPr id="10" name="Content Placeholder 9">
            <a:extLst>
              <a:ext uri="{FF2B5EF4-FFF2-40B4-BE49-F238E27FC236}">
                <a16:creationId xmlns:a16="http://schemas.microsoft.com/office/drawing/2014/main" id="{93461C39-4F93-4521-BF00-667E72857D24}"/>
              </a:ext>
            </a:extLst>
          </p:cNvPr>
          <p:cNvSpPr>
            <a:spLocks noGrp="1"/>
          </p:cNvSpPr>
          <p:nvPr>
            <p:ph idx="1"/>
          </p:nvPr>
        </p:nvSpPr>
        <p:spPr>
          <a:xfrm>
            <a:off x="1748118" y="3874015"/>
            <a:ext cx="6743699" cy="483976"/>
          </a:xfrm>
        </p:spPr>
        <p:txBody>
          <a:bodyPr/>
          <a:lstStyle/>
          <a:p>
            <a:pPr marL="0" indent="0" algn="ctr">
              <a:buNone/>
            </a:pPr>
            <a:r>
              <a:rPr lang="en-US" dirty="0"/>
              <a:t>Charlie knows about transactions!</a:t>
            </a:r>
          </a:p>
        </p:txBody>
      </p:sp>
      <p:pic>
        <p:nvPicPr>
          <p:cNvPr id="12" name="Picture 11" descr="Image result for charlie buying chocolate">
            <a:extLst>
              <a:ext uri="{FF2B5EF4-FFF2-40B4-BE49-F238E27FC236}">
                <a16:creationId xmlns:a16="http://schemas.microsoft.com/office/drawing/2014/main" id="{D9D68D8F-0BAB-4DC7-AC4A-1455C99F66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77184" y="1511722"/>
            <a:ext cx="3885565" cy="2305050"/>
          </a:xfrm>
          <a:prstGeom prst="rect">
            <a:avLst/>
          </a:prstGeom>
          <a:noFill/>
          <a:ln>
            <a:noFill/>
          </a:ln>
        </p:spPr>
      </p:pic>
    </p:spTree>
    <p:extLst>
      <p:ext uri="{BB962C8B-B14F-4D97-AF65-F5344CB8AC3E}">
        <p14:creationId xmlns:p14="http://schemas.microsoft.com/office/powerpoint/2010/main" val="887179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B3A9-057B-462D-8E02-2032635C37BB}"/>
              </a:ext>
            </a:extLst>
          </p:cNvPr>
          <p:cNvSpPr>
            <a:spLocks noGrp="1"/>
          </p:cNvSpPr>
          <p:nvPr>
            <p:ph type="title"/>
          </p:nvPr>
        </p:nvSpPr>
        <p:spPr>
          <a:xfrm>
            <a:off x="30255" y="300036"/>
            <a:ext cx="3670545" cy="969449"/>
          </a:xfrm>
        </p:spPr>
        <p:txBody>
          <a:bodyPr/>
          <a:lstStyle/>
          <a:p>
            <a:r>
              <a:rPr lang="en-US" dirty="0"/>
              <a:t>Do I </a:t>
            </a:r>
            <a:r>
              <a:rPr lang="en-US" dirty="0">
                <a:solidFill>
                  <a:srgbClr val="FF0000"/>
                </a:solidFill>
              </a:rPr>
              <a:t>have</a:t>
            </a:r>
            <a:r>
              <a:rPr lang="en-US" dirty="0"/>
              <a:t> to memorize that?</a:t>
            </a:r>
          </a:p>
        </p:txBody>
      </p:sp>
      <p:sp>
        <p:nvSpPr>
          <p:cNvPr id="9" name="Content Placeholder 8">
            <a:extLst>
              <a:ext uri="{FF2B5EF4-FFF2-40B4-BE49-F238E27FC236}">
                <a16:creationId xmlns:a16="http://schemas.microsoft.com/office/drawing/2014/main" id="{560C5C63-FE04-4A1E-8D9D-87CA10C81B6A}"/>
              </a:ext>
            </a:extLst>
          </p:cNvPr>
          <p:cNvSpPr>
            <a:spLocks noGrp="1"/>
          </p:cNvSpPr>
          <p:nvPr>
            <p:ph idx="1"/>
          </p:nvPr>
        </p:nvSpPr>
        <p:spPr>
          <a:xfrm>
            <a:off x="1748118" y="1479177"/>
            <a:ext cx="6743699" cy="2106424"/>
          </a:xfrm>
        </p:spPr>
        <p:txBody>
          <a:bodyPr/>
          <a:lstStyle/>
          <a:p>
            <a:r>
              <a:rPr lang="en-US" dirty="0"/>
              <a:t>Heck no.</a:t>
            </a:r>
          </a:p>
          <a:p>
            <a:r>
              <a:rPr lang="en-US" dirty="0"/>
              <a:t>Template provided that covers most of your Dynamo Revit workflows. </a:t>
            </a:r>
          </a:p>
          <a:p>
            <a:r>
              <a:rPr lang="en-US" dirty="0"/>
              <a:t>Auto load on new Python script placement.</a:t>
            </a:r>
          </a:p>
        </p:txBody>
      </p:sp>
      <p:pic>
        <p:nvPicPr>
          <p:cNvPr id="10" name="Picture 9">
            <a:extLst>
              <a:ext uri="{FF2B5EF4-FFF2-40B4-BE49-F238E27FC236}">
                <a16:creationId xmlns:a16="http://schemas.microsoft.com/office/drawing/2014/main" id="{4C34C94F-2376-44DF-9350-49CC2F163460}"/>
              </a:ext>
            </a:extLst>
          </p:cNvPr>
          <p:cNvPicPr>
            <a:picLocks noChangeAspect="1"/>
          </p:cNvPicPr>
          <p:nvPr/>
        </p:nvPicPr>
        <p:blipFill>
          <a:blip r:embed="rId2"/>
          <a:stretch>
            <a:fillRect/>
          </a:stretch>
        </p:blipFill>
        <p:spPr>
          <a:xfrm>
            <a:off x="5672228" y="2223271"/>
            <a:ext cx="1457143" cy="247619"/>
          </a:xfrm>
          <a:prstGeom prst="rect">
            <a:avLst/>
          </a:prstGeom>
        </p:spPr>
      </p:pic>
    </p:spTree>
    <p:extLst>
      <p:ext uri="{BB962C8B-B14F-4D97-AF65-F5344CB8AC3E}">
        <p14:creationId xmlns:p14="http://schemas.microsoft.com/office/powerpoint/2010/main" val="429116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22B677-232A-4815-8043-9683DA31F804}"/>
              </a:ext>
            </a:extLst>
          </p:cNvPr>
          <p:cNvSpPr>
            <a:spLocks noGrp="1"/>
          </p:cNvSpPr>
          <p:nvPr>
            <p:ph type="title"/>
          </p:nvPr>
        </p:nvSpPr>
        <p:spPr/>
        <p:txBody>
          <a:bodyPr/>
          <a:lstStyle/>
          <a:p>
            <a:r>
              <a:rPr lang="en-US" dirty="0"/>
              <a:t>Python </a:t>
            </a:r>
            <a:r>
              <a:rPr lang="en-US" dirty="0">
                <a:solidFill>
                  <a:srgbClr val="FF0000"/>
                </a:solidFill>
              </a:rPr>
              <a:t>Template</a:t>
            </a:r>
            <a:r>
              <a:rPr lang="en-US" dirty="0"/>
              <a:t> in Dynamo</a:t>
            </a:r>
          </a:p>
        </p:txBody>
      </p:sp>
      <p:sp>
        <p:nvSpPr>
          <p:cNvPr id="10" name="Content Placeholder 9">
            <a:extLst>
              <a:ext uri="{FF2B5EF4-FFF2-40B4-BE49-F238E27FC236}">
                <a16:creationId xmlns:a16="http://schemas.microsoft.com/office/drawing/2014/main" id="{B7877F09-84FE-4D38-A3EE-2D5D9F78E09D}"/>
              </a:ext>
            </a:extLst>
          </p:cNvPr>
          <p:cNvSpPr>
            <a:spLocks noGrp="1"/>
          </p:cNvSpPr>
          <p:nvPr>
            <p:ph idx="1"/>
          </p:nvPr>
        </p:nvSpPr>
        <p:spPr/>
        <p:txBody>
          <a:bodyPr/>
          <a:lstStyle/>
          <a:p>
            <a:r>
              <a:rPr lang="en-US" dirty="0"/>
              <a:t>Adding templates to get going faster.</a:t>
            </a:r>
          </a:p>
          <a:p>
            <a:pPr lvl="1"/>
            <a:r>
              <a:rPr lang="en-US" dirty="0">
                <a:hlinkClick r:id="rId2"/>
              </a:rPr>
              <a:t>http://dynamoprimer.com/en/10_Custom-Nodes/10-6_Python-Templates.html</a:t>
            </a:r>
            <a:endParaRPr lang="en-US" dirty="0"/>
          </a:p>
          <a:p>
            <a:pPr lvl="1"/>
            <a:r>
              <a:rPr lang="en-US" dirty="0"/>
              <a:t>To get the path quickly use, AS224711-00-GetCurrentUserPythonTemplatePath_end.dyn in the dataset</a:t>
            </a:r>
          </a:p>
        </p:txBody>
      </p:sp>
    </p:spTree>
    <p:extLst>
      <p:ext uri="{BB962C8B-B14F-4D97-AF65-F5344CB8AC3E}">
        <p14:creationId xmlns:p14="http://schemas.microsoft.com/office/powerpoint/2010/main" val="266320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242639-05FE-4452-8A62-68D0AF781D61}"/>
              </a:ext>
            </a:extLst>
          </p:cNvPr>
          <p:cNvSpPr>
            <a:spLocks noGrp="1"/>
          </p:cNvSpPr>
          <p:nvPr>
            <p:ph type="title"/>
          </p:nvPr>
        </p:nvSpPr>
        <p:spPr/>
        <p:txBody>
          <a:bodyPr/>
          <a:lstStyle/>
          <a:p>
            <a:r>
              <a:rPr lang="en-US" dirty="0"/>
              <a:t>I wish Dynamo had a node for </a:t>
            </a:r>
            <a:r>
              <a:rPr lang="en-US" dirty="0">
                <a:solidFill>
                  <a:srgbClr val="FF0000"/>
                </a:solidFill>
              </a:rPr>
              <a:t>[blank].</a:t>
            </a:r>
          </a:p>
        </p:txBody>
      </p:sp>
      <p:sp>
        <p:nvSpPr>
          <p:cNvPr id="12" name="Content Placeholder 11">
            <a:extLst>
              <a:ext uri="{FF2B5EF4-FFF2-40B4-BE49-F238E27FC236}">
                <a16:creationId xmlns:a16="http://schemas.microsoft.com/office/drawing/2014/main" id="{90F421F1-8F74-42E3-8652-8832C303EBD4}"/>
              </a:ext>
            </a:extLst>
          </p:cNvPr>
          <p:cNvSpPr>
            <a:spLocks noGrp="1"/>
          </p:cNvSpPr>
          <p:nvPr>
            <p:ph idx="1"/>
          </p:nvPr>
        </p:nvSpPr>
        <p:spPr>
          <a:xfrm>
            <a:off x="1748118" y="1483200"/>
            <a:ext cx="6743699" cy="2025191"/>
          </a:xfrm>
        </p:spPr>
        <p:txBody>
          <a:bodyPr/>
          <a:lstStyle/>
          <a:p>
            <a:r>
              <a:rPr lang="en-US" dirty="0"/>
              <a:t>First, check if it is possible in the Revit API with API Docs by </a:t>
            </a:r>
            <a:r>
              <a:rPr lang="en-US" dirty="0" err="1"/>
              <a:t>Gui</a:t>
            </a:r>
            <a:r>
              <a:rPr lang="en-US" dirty="0"/>
              <a:t> </a:t>
            </a:r>
            <a:r>
              <a:rPr lang="en-US" dirty="0" err="1"/>
              <a:t>Talarico</a:t>
            </a:r>
            <a:r>
              <a:rPr lang="en-US" dirty="0"/>
              <a:t>.</a:t>
            </a:r>
          </a:p>
        </p:txBody>
      </p:sp>
      <p:pic>
        <p:nvPicPr>
          <p:cNvPr id="13" name="Picture 12">
            <a:extLst>
              <a:ext uri="{FF2B5EF4-FFF2-40B4-BE49-F238E27FC236}">
                <a16:creationId xmlns:a16="http://schemas.microsoft.com/office/drawing/2014/main" id="{2219676C-148D-4FEA-B7C9-C75B03983100}"/>
              </a:ext>
            </a:extLst>
          </p:cNvPr>
          <p:cNvPicPr>
            <a:picLocks noChangeAspect="1"/>
          </p:cNvPicPr>
          <p:nvPr/>
        </p:nvPicPr>
        <p:blipFill>
          <a:blip r:embed="rId2"/>
          <a:stretch>
            <a:fillRect/>
          </a:stretch>
        </p:blipFill>
        <p:spPr>
          <a:xfrm>
            <a:off x="3571200" y="2368490"/>
            <a:ext cx="3096000" cy="2474974"/>
          </a:xfrm>
          <a:prstGeom prst="rect">
            <a:avLst/>
          </a:prstGeom>
        </p:spPr>
      </p:pic>
    </p:spTree>
    <p:extLst>
      <p:ext uri="{BB962C8B-B14F-4D97-AF65-F5344CB8AC3E}">
        <p14:creationId xmlns:p14="http://schemas.microsoft.com/office/powerpoint/2010/main" val="3642562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BA6C62-43BC-45D2-9B31-FCF03ACDF5C5}"/>
              </a:ext>
            </a:extLst>
          </p:cNvPr>
          <p:cNvSpPr>
            <a:spLocks noGrp="1"/>
          </p:cNvSpPr>
          <p:nvPr>
            <p:ph type="title"/>
          </p:nvPr>
        </p:nvSpPr>
        <p:spPr>
          <a:xfrm>
            <a:off x="30255" y="300036"/>
            <a:ext cx="3404145" cy="969449"/>
          </a:xfrm>
        </p:spPr>
        <p:txBody>
          <a:bodyPr/>
          <a:lstStyle/>
          <a:p>
            <a:r>
              <a:rPr lang="en-US" dirty="0">
                <a:solidFill>
                  <a:srgbClr val="FF0000"/>
                </a:solidFill>
              </a:rPr>
              <a:t>Revit</a:t>
            </a:r>
            <a:r>
              <a:rPr lang="en-US" dirty="0"/>
              <a:t> Example</a:t>
            </a:r>
            <a:br>
              <a:rPr lang="en-US" dirty="0"/>
            </a:br>
            <a:r>
              <a:rPr lang="en-US" dirty="0"/>
              <a:t>Element Pinned</a:t>
            </a:r>
          </a:p>
        </p:txBody>
      </p:sp>
      <p:sp>
        <p:nvSpPr>
          <p:cNvPr id="10" name="Content Placeholder 9">
            <a:extLst>
              <a:ext uri="{FF2B5EF4-FFF2-40B4-BE49-F238E27FC236}">
                <a16:creationId xmlns:a16="http://schemas.microsoft.com/office/drawing/2014/main" id="{F12A4EC7-DDC3-4DDB-955E-357B92588661}"/>
              </a:ext>
            </a:extLst>
          </p:cNvPr>
          <p:cNvSpPr>
            <a:spLocks noGrp="1"/>
          </p:cNvSpPr>
          <p:nvPr>
            <p:ph idx="1"/>
          </p:nvPr>
        </p:nvSpPr>
        <p:spPr>
          <a:xfrm>
            <a:off x="1634400" y="1320422"/>
            <a:ext cx="3867077" cy="3287578"/>
          </a:xfrm>
        </p:spPr>
        <p:txBody>
          <a:bodyPr/>
          <a:lstStyle/>
          <a:p>
            <a:r>
              <a:rPr lang="en-US" sz="1600" dirty="0">
                <a:hlinkClick r:id="rId2"/>
              </a:rPr>
              <a:t>API Docs </a:t>
            </a:r>
            <a:r>
              <a:rPr lang="en-US" sz="1600" dirty="0"/>
              <a:t>returns the following</a:t>
            </a:r>
          </a:p>
          <a:p>
            <a:r>
              <a:rPr lang="en-US" sz="1600" dirty="0"/>
              <a:t>This is a property on an element of type, </a:t>
            </a:r>
            <a:r>
              <a:rPr lang="en-US" sz="1600" b="1" i="1" dirty="0" err="1"/>
              <a:t>Autodesk.Revit.DB.Element</a:t>
            </a:r>
            <a:endParaRPr lang="en-US" sz="1600" b="1" i="1" dirty="0"/>
          </a:p>
          <a:p>
            <a:pPr lvl="1"/>
            <a:r>
              <a:rPr lang="en-US" sz="1400" dirty="0"/>
              <a:t>This means that we need to convert the selected element to an internal version.</a:t>
            </a:r>
          </a:p>
          <a:p>
            <a:r>
              <a:rPr lang="en-US" sz="1600" dirty="0"/>
              <a:t>{ </a:t>
            </a:r>
            <a:r>
              <a:rPr lang="en-US" sz="1600" dirty="0">
                <a:solidFill>
                  <a:schemeClr val="tx1">
                    <a:lumMod val="60000"/>
                    <a:lumOff val="40000"/>
                  </a:schemeClr>
                </a:solidFill>
              </a:rPr>
              <a:t>get</a:t>
            </a:r>
            <a:r>
              <a:rPr lang="en-US" sz="1600" dirty="0"/>
              <a:t>; </a:t>
            </a:r>
            <a:r>
              <a:rPr lang="en-US" sz="1600" dirty="0">
                <a:solidFill>
                  <a:schemeClr val="tx1">
                    <a:lumMod val="60000"/>
                    <a:lumOff val="40000"/>
                  </a:schemeClr>
                </a:solidFill>
              </a:rPr>
              <a:t>set</a:t>
            </a:r>
            <a:r>
              <a:rPr lang="en-US" sz="1600" dirty="0"/>
              <a:t>} means that we can query the value or change it. </a:t>
            </a:r>
          </a:p>
        </p:txBody>
      </p:sp>
      <p:pic>
        <p:nvPicPr>
          <p:cNvPr id="11" name="Picture 10">
            <a:extLst>
              <a:ext uri="{FF2B5EF4-FFF2-40B4-BE49-F238E27FC236}">
                <a16:creationId xmlns:a16="http://schemas.microsoft.com/office/drawing/2014/main" id="{959043FE-F0E5-410C-9F08-CF991A4ED151}"/>
              </a:ext>
            </a:extLst>
          </p:cNvPr>
          <p:cNvPicPr>
            <a:picLocks noChangeAspect="1"/>
          </p:cNvPicPr>
          <p:nvPr/>
        </p:nvPicPr>
        <p:blipFill>
          <a:blip r:embed="rId3"/>
          <a:stretch>
            <a:fillRect/>
          </a:stretch>
        </p:blipFill>
        <p:spPr>
          <a:xfrm>
            <a:off x="5501477" y="1320422"/>
            <a:ext cx="3389593" cy="3033543"/>
          </a:xfrm>
          <a:prstGeom prst="rect">
            <a:avLst/>
          </a:prstGeom>
        </p:spPr>
      </p:pic>
    </p:spTree>
    <p:extLst>
      <p:ext uri="{BB962C8B-B14F-4D97-AF65-F5344CB8AC3E}">
        <p14:creationId xmlns:p14="http://schemas.microsoft.com/office/powerpoint/2010/main" val="3843692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D33ED53-B6E9-4BAD-97D3-557DDF4261C0}"/>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6424" r="43200" b="13729"/>
          <a:stretch/>
        </p:blipFill>
        <p:spPr>
          <a:xfrm flipH="1">
            <a:off x="6421593" y="2340000"/>
            <a:ext cx="2340577" cy="1849594"/>
          </a:xfrm>
        </p:spPr>
      </p:pic>
      <p:pic>
        <p:nvPicPr>
          <p:cNvPr id="18" name="Picture 17">
            <a:extLst>
              <a:ext uri="{FF2B5EF4-FFF2-40B4-BE49-F238E27FC236}">
                <a16:creationId xmlns:a16="http://schemas.microsoft.com/office/drawing/2014/main" id="{516DE8BB-B15D-44C0-BA76-F32DD6490A91}"/>
              </a:ext>
            </a:extLst>
          </p:cNvPr>
          <p:cNvPicPr>
            <a:picLocks noChangeAspect="1"/>
          </p:cNvPicPr>
          <p:nvPr/>
        </p:nvPicPr>
        <p:blipFill rotWithShape="1">
          <a:blip r:embed="rId3">
            <a:extLst>
              <a:ext uri="{28A0092B-C50C-407E-A947-70E740481C1C}">
                <a14:useLocalDpi xmlns:a14="http://schemas.microsoft.com/office/drawing/2010/main" val="0"/>
              </a:ext>
            </a:extLst>
          </a:blip>
          <a:srcRect b="9980"/>
          <a:stretch/>
        </p:blipFill>
        <p:spPr>
          <a:xfrm>
            <a:off x="2182101" y="2459297"/>
            <a:ext cx="2677226" cy="1730297"/>
          </a:xfrm>
          <a:prstGeom prst="rect">
            <a:avLst/>
          </a:prstGeom>
        </p:spPr>
      </p:pic>
      <p:sp>
        <p:nvSpPr>
          <p:cNvPr id="16" name="Speech Bubble: Oval 15">
            <a:extLst>
              <a:ext uri="{FF2B5EF4-FFF2-40B4-BE49-F238E27FC236}">
                <a16:creationId xmlns:a16="http://schemas.microsoft.com/office/drawing/2014/main" id="{13BD0CE0-4483-49E2-AA37-D2B0DC515133}"/>
              </a:ext>
            </a:extLst>
          </p:cNvPr>
          <p:cNvSpPr/>
          <p:nvPr/>
        </p:nvSpPr>
        <p:spPr bwMode="auto">
          <a:xfrm>
            <a:off x="864000" y="1585404"/>
            <a:ext cx="1832863" cy="1434264"/>
          </a:xfrm>
          <a:prstGeom prst="wedgeEllipseCallout">
            <a:avLst>
              <a:gd name="adj1" fmla="val 59355"/>
              <a:gd name="adj2" fmla="val 61912"/>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Tortilla</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Toasted</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Warm</a:t>
            </a:r>
          </a:p>
          <a:p>
            <a:pPr marL="342900" marR="0" indent="-342900" algn="ctr" defTabSz="914400" rtl="0" eaLnBrk="1" fontAlgn="base" latinLnBrk="0" hangingPunct="1">
              <a:lnSpc>
                <a:spcPct val="100000"/>
              </a:lnSpc>
              <a:spcBef>
                <a:spcPct val="20000"/>
              </a:spcBef>
              <a:spcAft>
                <a:spcPct val="0"/>
              </a:spcAft>
              <a:buClrTx/>
              <a:buSzTx/>
              <a:buFontTx/>
              <a:buNone/>
              <a:tabLst/>
            </a:pPr>
            <a:r>
              <a:rPr lang="en-US" sz="1400" dirty="0">
                <a:latin typeface="Gotham Light" pitchFamily="50" charset="0"/>
              </a:rPr>
              <a:t>More Inside?</a:t>
            </a:r>
            <a:endParaRPr kumimoji="0" lang="en-US" sz="1400" b="0" i="0" u="none" strike="noStrike" cap="none" normalizeH="0" baseline="0" dirty="0">
              <a:ln>
                <a:noFill/>
              </a:ln>
              <a:solidFill>
                <a:schemeClr val="tx1"/>
              </a:solidFill>
              <a:effectLst/>
              <a:latin typeface="Gotham Light" pitchFamily="50" charset="0"/>
            </a:endParaRPr>
          </a:p>
        </p:txBody>
      </p:sp>
      <p:sp>
        <p:nvSpPr>
          <p:cNvPr id="19" name="Speech Bubble: Oval 18">
            <a:extLst>
              <a:ext uri="{FF2B5EF4-FFF2-40B4-BE49-F238E27FC236}">
                <a16:creationId xmlns:a16="http://schemas.microsoft.com/office/drawing/2014/main" id="{D568E17B-EBFC-411D-9C99-73EB83F9F9E3}"/>
              </a:ext>
            </a:extLst>
          </p:cNvPr>
          <p:cNvSpPr/>
          <p:nvPr/>
        </p:nvSpPr>
        <p:spPr bwMode="auto">
          <a:xfrm>
            <a:off x="4572000" y="1822406"/>
            <a:ext cx="1710321" cy="1950394"/>
          </a:xfrm>
          <a:prstGeom prst="wedgeEllipseCallout">
            <a:avLst>
              <a:gd name="adj1" fmla="val 87547"/>
              <a:gd name="adj2" fmla="val 33555"/>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Rice</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Tomatoes</a:t>
            </a:r>
          </a:p>
          <a:p>
            <a:pPr marL="342900" marR="0" indent="-342900" algn="ctr" defTabSz="914400" rtl="0" eaLnBrk="1" fontAlgn="base" latinLnBrk="0" hangingPunct="1">
              <a:lnSpc>
                <a:spcPct val="100000"/>
              </a:lnSpc>
              <a:spcBef>
                <a:spcPct val="20000"/>
              </a:spcBef>
              <a:spcAft>
                <a:spcPct val="0"/>
              </a:spcAft>
              <a:buClrTx/>
              <a:buSzTx/>
              <a:buFontTx/>
              <a:buNone/>
              <a:tabLst/>
            </a:pPr>
            <a:r>
              <a:rPr lang="en-US" sz="1400" dirty="0">
                <a:latin typeface="Gotham Light" pitchFamily="50" charset="0"/>
              </a:rPr>
              <a:t>Cheese</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Steak</a:t>
            </a:r>
          </a:p>
          <a:p>
            <a:pPr marL="342900" marR="0" indent="-342900" algn="ctr" defTabSz="914400" rtl="0" eaLnBrk="1" fontAlgn="base" latinLnBrk="0" hangingPunct="1">
              <a:lnSpc>
                <a:spcPct val="100000"/>
              </a:lnSpc>
              <a:spcBef>
                <a:spcPct val="20000"/>
              </a:spcBef>
              <a:spcAft>
                <a:spcPct val="0"/>
              </a:spcAft>
              <a:buClrTx/>
              <a:buSzTx/>
              <a:buFontTx/>
              <a:buNone/>
              <a:tabLst/>
            </a:pPr>
            <a:r>
              <a:rPr lang="en-US" sz="1400" dirty="0">
                <a:latin typeface="Gotham Light" pitchFamily="50" charset="0"/>
              </a:rPr>
              <a:t>Guac </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Etc.</a:t>
            </a:r>
          </a:p>
        </p:txBody>
      </p:sp>
      <p:sp>
        <p:nvSpPr>
          <p:cNvPr id="9" name="Title 1">
            <a:extLst>
              <a:ext uri="{FF2B5EF4-FFF2-40B4-BE49-F238E27FC236}">
                <a16:creationId xmlns:a16="http://schemas.microsoft.com/office/drawing/2014/main" id="{417C75DC-CF1D-49C7-ADD8-3DCC7E5F6422}"/>
              </a:ext>
            </a:extLst>
          </p:cNvPr>
          <p:cNvSpPr txBox="1">
            <a:spLocks/>
          </p:cNvSpPr>
          <p:nvPr/>
        </p:nvSpPr>
        <p:spPr>
          <a:xfrm>
            <a:off x="0" y="364070"/>
            <a:ext cx="3700800" cy="1126330"/>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kern="0" dirty="0">
                <a:solidFill>
                  <a:srgbClr val="FF0000"/>
                </a:solidFill>
              </a:rPr>
              <a:t>Wrapped</a:t>
            </a:r>
            <a:r>
              <a:rPr lang="en-US" sz="3200" kern="0" dirty="0"/>
              <a:t> versus </a:t>
            </a:r>
            <a:r>
              <a:rPr lang="en-US" sz="3200" kern="0" dirty="0">
                <a:solidFill>
                  <a:srgbClr val="FF0000"/>
                </a:solidFill>
              </a:rPr>
              <a:t>Unwrapped</a:t>
            </a:r>
          </a:p>
        </p:txBody>
      </p:sp>
    </p:spTree>
    <p:extLst>
      <p:ext uri="{BB962C8B-B14F-4D97-AF65-F5344CB8AC3E}">
        <p14:creationId xmlns:p14="http://schemas.microsoft.com/office/powerpoint/2010/main" val="285599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38919BF8-EF3B-4AF7-B766-B7D093435D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4400" y="153985"/>
            <a:ext cx="5638374" cy="4989513"/>
          </a:xfrm>
        </p:spPr>
      </p:pic>
      <p:sp>
        <p:nvSpPr>
          <p:cNvPr id="15" name="Title 1">
            <a:extLst>
              <a:ext uri="{FF2B5EF4-FFF2-40B4-BE49-F238E27FC236}">
                <a16:creationId xmlns:a16="http://schemas.microsoft.com/office/drawing/2014/main" id="{1C55B82F-D474-497D-90D6-33A150C94D4A}"/>
              </a:ext>
            </a:extLst>
          </p:cNvPr>
          <p:cNvSpPr txBox="1">
            <a:spLocks/>
          </p:cNvSpPr>
          <p:nvPr/>
        </p:nvSpPr>
        <p:spPr>
          <a:xfrm>
            <a:off x="0" y="364070"/>
            <a:ext cx="3700800" cy="1126330"/>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kern="0" dirty="0">
                <a:solidFill>
                  <a:srgbClr val="FF0000"/>
                </a:solidFill>
              </a:rPr>
              <a:t>Wrapped</a:t>
            </a:r>
            <a:r>
              <a:rPr lang="en-US" sz="3200" kern="0" dirty="0"/>
              <a:t> versus </a:t>
            </a:r>
            <a:r>
              <a:rPr lang="en-US" sz="3200" kern="0" dirty="0">
                <a:solidFill>
                  <a:srgbClr val="FF0000"/>
                </a:solidFill>
              </a:rPr>
              <a:t>Unwrapped</a:t>
            </a:r>
          </a:p>
        </p:txBody>
      </p:sp>
      <p:sp>
        <p:nvSpPr>
          <p:cNvPr id="2" name="Rectangle 1">
            <a:extLst>
              <a:ext uri="{FF2B5EF4-FFF2-40B4-BE49-F238E27FC236}">
                <a16:creationId xmlns:a16="http://schemas.microsoft.com/office/drawing/2014/main" id="{C25B5489-AC2D-46DB-B707-F004981D25BC}"/>
              </a:ext>
            </a:extLst>
          </p:cNvPr>
          <p:cNvSpPr/>
          <p:nvPr/>
        </p:nvSpPr>
        <p:spPr bwMode="auto">
          <a:xfrm>
            <a:off x="7284812" y="4729479"/>
            <a:ext cx="308994" cy="1618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 name="Arrow: Left 2">
            <a:extLst>
              <a:ext uri="{FF2B5EF4-FFF2-40B4-BE49-F238E27FC236}">
                <a16:creationId xmlns:a16="http://schemas.microsoft.com/office/drawing/2014/main" id="{8E92069B-AFAC-462F-BA66-B5450A7967D7}"/>
              </a:ext>
            </a:extLst>
          </p:cNvPr>
          <p:cNvSpPr/>
          <p:nvPr/>
        </p:nvSpPr>
        <p:spPr bwMode="auto">
          <a:xfrm rot="19936138">
            <a:off x="7539037" y="4361577"/>
            <a:ext cx="1014413" cy="269082"/>
          </a:xfrm>
          <a:prstGeom prst="lef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161CE6A0-1403-4448-BCE6-20C7F1B94354}"/>
              </a:ext>
            </a:extLst>
          </p:cNvPr>
          <p:cNvSpPr/>
          <p:nvPr/>
        </p:nvSpPr>
        <p:spPr bwMode="auto">
          <a:xfrm>
            <a:off x="7284812" y="2299941"/>
            <a:ext cx="308994" cy="1618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7" name="Arrow: Left 6">
            <a:extLst>
              <a:ext uri="{FF2B5EF4-FFF2-40B4-BE49-F238E27FC236}">
                <a16:creationId xmlns:a16="http://schemas.microsoft.com/office/drawing/2014/main" id="{D8215102-1D6A-4601-9B83-3AEEB4096D4B}"/>
              </a:ext>
            </a:extLst>
          </p:cNvPr>
          <p:cNvSpPr/>
          <p:nvPr/>
        </p:nvSpPr>
        <p:spPr bwMode="auto">
          <a:xfrm rot="19936138">
            <a:off x="7539037" y="1932039"/>
            <a:ext cx="1014413" cy="269082"/>
          </a:xfrm>
          <a:prstGeom prst="lef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503513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380E49-CB50-44F1-AAB5-FA5E425FB606}"/>
              </a:ext>
            </a:extLst>
          </p:cNvPr>
          <p:cNvSpPr>
            <a:spLocks noGrp="1"/>
          </p:cNvSpPr>
          <p:nvPr>
            <p:ph type="title"/>
          </p:nvPr>
        </p:nvSpPr>
        <p:spPr>
          <a:xfrm>
            <a:off x="30255" y="300036"/>
            <a:ext cx="3756945" cy="969449"/>
          </a:xfrm>
        </p:spPr>
        <p:txBody>
          <a:bodyPr/>
          <a:lstStyle/>
          <a:p>
            <a:r>
              <a:rPr lang="en-US" dirty="0">
                <a:solidFill>
                  <a:srgbClr val="FF0000"/>
                </a:solidFill>
              </a:rPr>
              <a:t>Revit</a:t>
            </a:r>
            <a:r>
              <a:rPr lang="en-US" dirty="0"/>
              <a:t> Example Show Grid Bubbles</a:t>
            </a:r>
          </a:p>
        </p:txBody>
      </p:sp>
      <p:pic>
        <p:nvPicPr>
          <p:cNvPr id="12" name="Content Placeholder 11">
            <a:extLst>
              <a:ext uri="{FF2B5EF4-FFF2-40B4-BE49-F238E27FC236}">
                <a16:creationId xmlns:a16="http://schemas.microsoft.com/office/drawing/2014/main" id="{16C467F6-AEA4-4E58-BDF7-6605E329FC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8019" y="1479550"/>
            <a:ext cx="6603337" cy="2878138"/>
          </a:xfrm>
        </p:spPr>
      </p:pic>
    </p:spTree>
    <p:extLst>
      <p:ext uri="{BB962C8B-B14F-4D97-AF65-F5344CB8AC3E}">
        <p14:creationId xmlns:p14="http://schemas.microsoft.com/office/powerpoint/2010/main" val="1279079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325B-7287-411C-A759-351312F8C950}"/>
              </a:ext>
            </a:extLst>
          </p:cNvPr>
          <p:cNvSpPr>
            <a:spLocks noGrp="1"/>
          </p:cNvSpPr>
          <p:nvPr>
            <p:ph type="title"/>
          </p:nvPr>
        </p:nvSpPr>
        <p:spPr>
          <a:xfrm>
            <a:off x="30255" y="300036"/>
            <a:ext cx="4080945" cy="969449"/>
          </a:xfrm>
        </p:spPr>
        <p:txBody>
          <a:bodyPr/>
          <a:lstStyle/>
          <a:p>
            <a:r>
              <a:rPr lang="en-US" dirty="0">
                <a:solidFill>
                  <a:srgbClr val="FF0000"/>
                </a:solidFill>
              </a:rPr>
              <a:t>Revit</a:t>
            </a:r>
            <a:r>
              <a:rPr lang="en-US" dirty="0"/>
              <a:t> Example</a:t>
            </a:r>
            <a:br>
              <a:rPr lang="en-US" dirty="0"/>
            </a:br>
            <a:r>
              <a:rPr lang="en-US" dirty="0"/>
              <a:t>Find Doors in Walls</a:t>
            </a:r>
          </a:p>
        </p:txBody>
      </p:sp>
      <p:sp>
        <p:nvSpPr>
          <p:cNvPr id="9" name="Content Placeholder 8">
            <a:extLst>
              <a:ext uri="{FF2B5EF4-FFF2-40B4-BE49-F238E27FC236}">
                <a16:creationId xmlns:a16="http://schemas.microsoft.com/office/drawing/2014/main" id="{ECA5CD72-77FA-44C3-829E-03732420FB52}"/>
              </a:ext>
            </a:extLst>
          </p:cNvPr>
          <p:cNvSpPr>
            <a:spLocks noGrp="1"/>
          </p:cNvSpPr>
          <p:nvPr>
            <p:ph idx="1"/>
          </p:nvPr>
        </p:nvSpPr>
        <p:spPr>
          <a:xfrm>
            <a:off x="1748118" y="1389601"/>
            <a:ext cx="6743699" cy="908550"/>
          </a:xfrm>
        </p:spPr>
        <p:txBody>
          <a:bodyPr/>
          <a:lstStyle/>
          <a:p>
            <a:pPr marL="0" indent="0">
              <a:buNone/>
            </a:pPr>
            <a:r>
              <a:rPr lang="en-US" dirty="0"/>
              <a:t>With Revit 2018.1, we were given the ability to find out what elements are dependent on another.</a:t>
            </a:r>
          </a:p>
        </p:txBody>
      </p:sp>
      <p:pic>
        <p:nvPicPr>
          <p:cNvPr id="10" name="Picture 9">
            <a:extLst>
              <a:ext uri="{FF2B5EF4-FFF2-40B4-BE49-F238E27FC236}">
                <a16:creationId xmlns:a16="http://schemas.microsoft.com/office/drawing/2014/main" id="{E7149F6C-7BDD-4DC9-A5E8-AF9473A9561D}"/>
              </a:ext>
            </a:extLst>
          </p:cNvPr>
          <p:cNvPicPr>
            <a:picLocks noChangeAspect="1"/>
          </p:cNvPicPr>
          <p:nvPr/>
        </p:nvPicPr>
        <p:blipFill>
          <a:blip r:embed="rId2"/>
          <a:stretch>
            <a:fillRect/>
          </a:stretch>
        </p:blipFill>
        <p:spPr>
          <a:xfrm>
            <a:off x="2908799" y="2130267"/>
            <a:ext cx="4682819" cy="2019891"/>
          </a:xfrm>
          <a:prstGeom prst="rect">
            <a:avLst/>
          </a:prstGeom>
        </p:spPr>
      </p:pic>
      <p:sp>
        <p:nvSpPr>
          <p:cNvPr id="11" name="Content Placeholder 8">
            <a:extLst>
              <a:ext uri="{FF2B5EF4-FFF2-40B4-BE49-F238E27FC236}">
                <a16:creationId xmlns:a16="http://schemas.microsoft.com/office/drawing/2014/main" id="{7A82916E-5256-4205-AA64-2684CB4B92A1}"/>
              </a:ext>
            </a:extLst>
          </p:cNvPr>
          <p:cNvSpPr txBox="1">
            <a:spLocks/>
          </p:cNvSpPr>
          <p:nvPr/>
        </p:nvSpPr>
        <p:spPr>
          <a:xfrm>
            <a:off x="1748117" y="4221751"/>
            <a:ext cx="6743699" cy="508649"/>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kern="0" dirty="0"/>
              <a:t>Lets build a node to implement this.</a:t>
            </a:r>
          </a:p>
        </p:txBody>
      </p:sp>
    </p:spTree>
    <p:extLst>
      <p:ext uri="{BB962C8B-B14F-4D97-AF65-F5344CB8AC3E}">
        <p14:creationId xmlns:p14="http://schemas.microsoft.com/office/powerpoint/2010/main" val="3322362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GREAT DYNAMO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3F042-558E-475F-85C0-E1F7FC2EF8E9}"/>
              </a:ext>
            </a:extLst>
          </p:cNvPr>
          <p:cNvSpPr>
            <a:spLocks noGrp="1"/>
          </p:cNvSpPr>
          <p:nvPr>
            <p:ph type="title"/>
          </p:nvPr>
        </p:nvSpPr>
        <p:spPr/>
        <p:txBody>
          <a:bodyPr/>
          <a:lstStyle/>
          <a:p>
            <a:r>
              <a:rPr lang="en-US" dirty="0">
                <a:solidFill>
                  <a:srgbClr val="FF0000"/>
                </a:solidFill>
              </a:rPr>
              <a:t>Simplifying</a:t>
            </a:r>
            <a:r>
              <a:rPr lang="en-US" dirty="0"/>
              <a:t> Dynamo Graphs </a:t>
            </a:r>
          </a:p>
        </p:txBody>
      </p:sp>
      <p:sp>
        <p:nvSpPr>
          <p:cNvPr id="9" name="Content Placeholder 8">
            <a:extLst>
              <a:ext uri="{FF2B5EF4-FFF2-40B4-BE49-F238E27FC236}">
                <a16:creationId xmlns:a16="http://schemas.microsoft.com/office/drawing/2014/main" id="{94F6F5F0-433B-4615-A398-49AE744608B3}"/>
              </a:ext>
            </a:extLst>
          </p:cNvPr>
          <p:cNvSpPr>
            <a:spLocks noGrp="1"/>
          </p:cNvSpPr>
          <p:nvPr>
            <p:ph idx="1"/>
          </p:nvPr>
        </p:nvSpPr>
        <p:spPr/>
        <p:txBody>
          <a:bodyPr/>
          <a:lstStyle/>
          <a:p>
            <a:pPr marL="0" indent="0">
              <a:buNone/>
            </a:pPr>
            <a:r>
              <a:rPr lang="en-US" dirty="0"/>
              <a:t>Python is great for condensing portions of your Dynamo graph into single nodes. Since we can use the built-in Dynamo Revit methods, we can do awesome things.</a:t>
            </a:r>
          </a:p>
        </p:txBody>
      </p:sp>
    </p:spTree>
    <p:extLst>
      <p:ext uri="{BB962C8B-B14F-4D97-AF65-F5344CB8AC3E}">
        <p14:creationId xmlns:p14="http://schemas.microsoft.com/office/powerpoint/2010/main" val="2121748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1866277" cy="969449"/>
          </a:xfrm>
        </p:spPr>
        <p:txBody>
          <a:bodyPr/>
          <a:lstStyle/>
          <a:p>
            <a:r>
              <a:rPr lang="en-US" dirty="0"/>
              <a:t>Who?</a:t>
            </a:r>
          </a:p>
        </p:txBody>
      </p:sp>
      <p:sp>
        <p:nvSpPr>
          <p:cNvPr id="8" name="Text Placeholder 12">
            <a:extLst>
              <a:ext uri="{FF2B5EF4-FFF2-40B4-BE49-F238E27FC236}">
                <a16:creationId xmlns:a16="http://schemas.microsoft.com/office/drawing/2014/main" id="{5A55DA09-8C01-48AD-983D-1B2EC9DDD782}"/>
              </a:ext>
            </a:extLst>
          </p:cNvPr>
          <p:cNvSpPr>
            <a:spLocks noGrp="1"/>
          </p:cNvSpPr>
          <p:nvPr>
            <p:ph idx="1"/>
          </p:nvPr>
        </p:nvSpPr>
        <p:spPr>
          <a:xfrm>
            <a:off x="1748117" y="1162959"/>
            <a:ext cx="7138495" cy="899736"/>
          </a:xfrm>
        </p:spPr>
        <p:txBody>
          <a:bodyPr/>
          <a:lstStyle/>
          <a:p>
            <a:pPr marL="0" indent="0" algn="ctr">
              <a:buNone/>
            </a:pPr>
            <a:r>
              <a:rPr lang="en-US" sz="1600" dirty="0">
                <a:solidFill>
                  <a:srgbClr val="ED1B30"/>
                </a:solidFill>
              </a:rPr>
              <a:t>Parallax</a:t>
            </a:r>
            <a:r>
              <a:rPr lang="en-US" sz="1600" dirty="0"/>
              <a:t> Team is a Practice Implementation Consultancy specializing in BIM implementation, BIM Standardization, Computational Design, and pretty much anything AEC related. </a:t>
            </a:r>
            <a:endParaRPr lang="en-AU" sz="1600" dirty="0"/>
          </a:p>
        </p:txBody>
      </p:sp>
      <p:pic>
        <p:nvPicPr>
          <p:cNvPr id="14" name="Picture 13">
            <a:extLst>
              <a:ext uri="{FF2B5EF4-FFF2-40B4-BE49-F238E27FC236}">
                <a16:creationId xmlns:a16="http://schemas.microsoft.com/office/drawing/2014/main" id="{0D3246DA-0BB6-4678-9EB6-BB7AE40034B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7769" t="1653" r="23140" b="18388"/>
          <a:stretch/>
        </p:blipFill>
        <p:spPr>
          <a:xfrm>
            <a:off x="5997039" y="2671702"/>
            <a:ext cx="1155829" cy="1042671"/>
          </a:xfrm>
          <a:prstGeom prst="rect">
            <a:avLst/>
          </a:prstGeom>
        </p:spPr>
      </p:pic>
      <p:pic>
        <p:nvPicPr>
          <p:cNvPr id="15" name="Picture 14">
            <a:extLst>
              <a:ext uri="{FF2B5EF4-FFF2-40B4-BE49-F238E27FC236}">
                <a16:creationId xmlns:a16="http://schemas.microsoft.com/office/drawing/2014/main" id="{505F5DA9-BD96-4D9F-9C21-194F82AA18E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4000"/>
                    </a14:imgEffect>
                  </a14:imgLayer>
                </a14:imgProps>
              </a:ext>
              <a:ext uri="{28A0092B-C50C-407E-A947-70E740481C1C}">
                <a14:useLocalDpi xmlns:a14="http://schemas.microsoft.com/office/drawing/2010/main" val="0"/>
              </a:ext>
            </a:extLst>
          </a:blip>
          <a:stretch>
            <a:fillRect/>
          </a:stretch>
        </p:blipFill>
        <p:spPr>
          <a:xfrm>
            <a:off x="3474725" y="2671702"/>
            <a:ext cx="1052128" cy="1042671"/>
          </a:xfrm>
          <a:prstGeom prst="rect">
            <a:avLst/>
          </a:prstGeom>
        </p:spPr>
      </p:pic>
      <p:sp>
        <p:nvSpPr>
          <p:cNvPr id="16" name="Text Placeholder 12">
            <a:extLst>
              <a:ext uri="{FF2B5EF4-FFF2-40B4-BE49-F238E27FC236}">
                <a16:creationId xmlns:a16="http://schemas.microsoft.com/office/drawing/2014/main" id="{4BDA2C1A-DB54-46CE-B594-3FB1121C1462}"/>
              </a:ext>
            </a:extLst>
          </p:cNvPr>
          <p:cNvSpPr txBox="1">
            <a:spLocks/>
          </p:cNvSpPr>
          <p:nvPr/>
        </p:nvSpPr>
        <p:spPr>
          <a:xfrm>
            <a:off x="5317364" y="3735428"/>
            <a:ext cx="2444788" cy="72038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John </a:t>
            </a:r>
            <a:r>
              <a:rPr lang="en-US" sz="1200" kern="0" dirty="0"/>
              <a:t>Pierson</a:t>
            </a:r>
          </a:p>
          <a:p>
            <a:pPr marL="0" indent="0" algn="ctr">
              <a:buFontTx/>
              <a:buNone/>
            </a:pPr>
            <a:r>
              <a:rPr lang="en-US" sz="1200" kern="0" dirty="0"/>
              <a:t>Design Technology Specialist</a:t>
            </a:r>
          </a:p>
          <a:p>
            <a:pPr marL="0" indent="0" algn="ctr">
              <a:buFontTx/>
              <a:buNone/>
            </a:pPr>
            <a:r>
              <a:rPr lang="en-US" sz="1200" kern="0" dirty="0"/>
              <a:t>@60secondrevit</a:t>
            </a:r>
            <a:endParaRPr lang="en-AU" sz="1200" kern="0" dirty="0"/>
          </a:p>
        </p:txBody>
      </p:sp>
      <p:sp>
        <p:nvSpPr>
          <p:cNvPr id="17" name="Text Placeholder 12">
            <a:extLst>
              <a:ext uri="{FF2B5EF4-FFF2-40B4-BE49-F238E27FC236}">
                <a16:creationId xmlns:a16="http://schemas.microsoft.com/office/drawing/2014/main" id="{A5BDBF24-AB87-431E-BD75-1D880A624892}"/>
              </a:ext>
            </a:extLst>
          </p:cNvPr>
          <p:cNvSpPr txBox="1">
            <a:spLocks/>
          </p:cNvSpPr>
          <p:nvPr/>
        </p:nvSpPr>
        <p:spPr>
          <a:xfrm>
            <a:off x="3067021" y="3735427"/>
            <a:ext cx="1867535" cy="720385"/>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Aaron </a:t>
            </a:r>
            <a:r>
              <a:rPr lang="en-US" sz="1200" kern="0" dirty="0"/>
              <a:t>Maller</a:t>
            </a:r>
          </a:p>
          <a:p>
            <a:pPr marL="0" indent="0" algn="ctr">
              <a:buFontTx/>
              <a:buNone/>
            </a:pPr>
            <a:r>
              <a:rPr lang="en-US" sz="1200" kern="0" dirty="0"/>
              <a:t>Director</a:t>
            </a:r>
          </a:p>
          <a:p>
            <a:pPr marL="0" indent="0" algn="ctr">
              <a:buFontTx/>
              <a:buNone/>
            </a:pPr>
            <a:r>
              <a:rPr lang="en-US" sz="1200" kern="0" dirty="0"/>
              <a:t>@</a:t>
            </a:r>
            <a:r>
              <a:rPr lang="en-US" sz="1200" kern="0" dirty="0" err="1"/>
              <a:t>twiceroadsfool</a:t>
            </a:r>
            <a:endParaRPr lang="en-AU" sz="1200" kern="0" dirty="0"/>
          </a:p>
        </p:txBody>
      </p:sp>
      <p:sp>
        <p:nvSpPr>
          <p:cNvPr id="18" name="Text Placeholder 12">
            <a:extLst>
              <a:ext uri="{FF2B5EF4-FFF2-40B4-BE49-F238E27FC236}">
                <a16:creationId xmlns:a16="http://schemas.microsoft.com/office/drawing/2014/main" id="{D1760E7E-FCA3-406F-A467-2C13F9CC2E69}"/>
              </a:ext>
            </a:extLst>
          </p:cNvPr>
          <p:cNvSpPr txBox="1">
            <a:spLocks/>
          </p:cNvSpPr>
          <p:nvPr/>
        </p:nvSpPr>
        <p:spPr>
          <a:xfrm>
            <a:off x="1771650" y="2075858"/>
            <a:ext cx="7138495" cy="39816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600" kern="0" dirty="0"/>
              <a:t>www.</a:t>
            </a:r>
            <a:r>
              <a:rPr lang="en-US" sz="1600" kern="0" dirty="0">
                <a:solidFill>
                  <a:srgbClr val="FF0000"/>
                </a:solidFill>
              </a:rPr>
              <a:t>parallax</a:t>
            </a:r>
            <a:r>
              <a:rPr lang="en-US" sz="1600" kern="0" dirty="0"/>
              <a:t>team.com | @</a:t>
            </a:r>
            <a:r>
              <a:rPr lang="en-US" sz="1600" kern="0" dirty="0" err="1"/>
              <a:t>prlxteam</a:t>
            </a:r>
            <a:endParaRPr lang="en-AU" sz="1600" kern="0" dirty="0"/>
          </a:p>
        </p:txBody>
      </p:sp>
    </p:spTree>
    <p:extLst>
      <p:ext uri="{BB962C8B-B14F-4D97-AF65-F5344CB8AC3E}">
        <p14:creationId xmlns:p14="http://schemas.microsoft.com/office/powerpoint/2010/main" val="2190828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sp>
        <p:nvSpPr>
          <p:cNvPr id="9" name="Content Placeholder 8">
            <a:extLst>
              <a:ext uri="{FF2B5EF4-FFF2-40B4-BE49-F238E27FC236}">
                <a16:creationId xmlns:a16="http://schemas.microsoft.com/office/drawing/2014/main" id="{F6859844-42C8-4C86-9C2C-5D2C2DA586C6}"/>
              </a:ext>
            </a:extLst>
          </p:cNvPr>
          <p:cNvSpPr>
            <a:spLocks noGrp="1"/>
          </p:cNvSpPr>
          <p:nvPr>
            <p:ph idx="1"/>
          </p:nvPr>
        </p:nvSpPr>
        <p:spPr>
          <a:xfrm>
            <a:off x="2854553" y="4099057"/>
            <a:ext cx="4541329" cy="825156"/>
          </a:xfrm>
        </p:spPr>
        <p:txBody>
          <a:bodyPr/>
          <a:lstStyle/>
          <a:p>
            <a:pPr marL="0" indent="0">
              <a:buNone/>
            </a:pPr>
            <a:r>
              <a:rPr lang="en-US" sz="1200" i="1" dirty="0">
                <a:solidFill>
                  <a:schemeClr val="bg1">
                    <a:lumMod val="50000"/>
                  </a:schemeClr>
                </a:solidFill>
              </a:rPr>
              <a:t>Image of an actual dynamo user trying to figure out if they are beginner, intermediate, or advanced.</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3674758" cy="969449"/>
          </a:xfrm>
        </p:spPr>
        <p:txBody>
          <a:bodyPr/>
          <a:lstStyle/>
          <a:p>
            <a:r>
              <a:rPr lang="en-US" dirty="0">
                <a:solidFill>
                  <a:srgbClr val="FF0000"/>
                </a:solidFill>
              </a:rPr>
              <a:t>What</a:t>
            </a:r>
            <a:r>
              <a:rPr lang="en-US" dirty="0"/>
              <a:t> is Dynamo?</a:t>
            </a:r>
            <a:br>
              <a:rPr lang="en-US" dirty="0"/>
            </a:br>
            <a:r>
              <a:rPr lang="en-US" dirty="0">
                <a:latin typeface="Gotham Book" panose="02000604040000020004" pitchFamily="50" charset="0"/>
              </a:rPr>
              <a:t>(review)</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pPr marL="0" indent="0">
              <a:buNone/>
            </a:pPr>
            <a:r>
              <a:rPr lang="en-US" b="1" dirty="0"/>
              <a:t>Dynamo is not only a software, but also a community of awesome people doing awesome things.</a:t>
            </a:r>
          </a:p>
          <a:p>
            <a:pPr marL="0" indent="0">
              <a:buNone/>
            </a:pPr>
            <a:endParaRPr lang="en-US" b="1" dirty="0"/>
          </a:p>
          <a:p>
            <a:pPr marL="0" indent="0">
              <a:buNone/>
            </a:pPr>
            <a:r>
              <a:rPr lang="en-US" b="1" dirty="0"/>
              <a:t>Current Versions:</a:t>
            </a:r>
          </a:p>
          <a:p>
            <a:pPr marL="0" indent="0">
              <a:buNone/>
            </a:pPr>
            <a:r>
              <a:rPr lang="en-US" b="1" dirty="0">
                <a:solidFill>
                  <a:srgbClr val="FF0000"/>
                </a:solidFill>
              </a:rPr>
              <a:t>1.3.3 &amp; 2.01 </a:t>
            </a:r>
            <a:r>
              <a:rPr lang="en-US" b="1" dirty="0"/>
              <a:t>– Revit 2017 – 2019</a:t>
            </a:r>
          </a:p>
          <a:p>
            <a:pPr marL="0" indent="0">
              <a:buNone/>
            </a:pPr>
            <a:r>
              <a:rPr lang="en-US" sz="1200" dirty="0"/>
              <a:t>For supported versions for older Revit versions refer to http://dynamoprimer.com/en/08_Dynamo-for-Revit/8-1_The-Revit-Connection.html</a:t>
            </a:r>
          </a:p>
          <a:p>
            <a:endParaRPr lang="en-US" dirty="0"/>
          </a:p>
        </p:txBody>
      </p:sp>
    </p:spTree>
    <p:extLst>
      <p:ext uri="{BB962C8B-B14F-4D97-AF65-F5344CB8AC3E}">
        <p14:creationId xmlns:p14="http://schemas.microsoft.com/office/powerpoint/2010/main" val="132305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5503558" cy="969449"/>
          </a:xfrm>
        </p:spPr>
        <p:txBody>
          <a:bodyPr/>
          <a:lstStyle/>
          <a:p>
            <a:r>
              <a:rPr lang="en-US" dirty="0">
                <a:solidFill>
                  <a:srgbClr val="FF0000"/>
                </a:solidFill>
              </a:rPr>
              <a:t>Version</a:t>
            </a:r>
            <a:r>
              <a:rPr lang="en-US" dirty="0"/>
              <a:t> Differences - </a:t>
            </a:r>
            <a:r>
              <a:rPr lang="en-US" dirty="0">
                <a:solidFill>
                  <a:srgbClr val="FF0000"/>
                </a:solidFill>
              </a:rPr>
              <a:t>1.3.3</a:t>
            </a:r>
            <a:endParaRPr lang="en-US" dirty="0">
              <a:solidFill>
                <a:srgbClr val="FF0000"/>
              </a:solidFill>
              <a:latin typeface="Gotham Book" panose="02000604040000020004" pitchFamily="50" charset="0"/>
            </a:endParaRPr>
          </a:p>
        </p:txBody>
      </p:sp>
      <p:pic>
        <p:nvPicPr>
          <p:cNvPr id="7" name="Picture 6">
            <a:extLst>
              <a:ext uri="{FF2B5EF4-FFF2-40B4-BE49-F238E27FC236}">
                <a16:creationId xmlns:a16="http://schemas.microsoft.com/office/drawing/2014/main" id="{E5E51E27-95E2-42DA-9C4D-64E6D781CB84}"/>
              </a:ext>
            </a:extLst>
          </p:cNvPr>
          <p:cNvPicPr>
            <a:picLocks noChangeAspect="1"/>
          </p:cNvPicPr>
          <p:nvPr/>
        </p:nvPicPr>
        <p:blipFill>
          <a:blip r:embed="rId2"/>
          <a:stretch>
            <a:fillRect/>
          </a:stretch>
        </p:blipFill>
        <p:spPr>
          <a:xfrm>
            <a:off x="1850022" y="1123692"/>
            <a:ext cx="2030799" cy="2338497"/>
          </a:xfrm>
          <a:prstGeom prst="rect">
            <a:avLst/>
          </a:prstGeom>
        </p:spPr>
      </p:pic>
      <p:sp>
        <p:nvSpPr>
          <p:cNvPr id="12" name="Content Placeholder 9">
            <a:extLst>
              <a:ext uri="{FF2B5EF4-FFF2-40B4-BE49-F238E27FC236}">
                <a16:creationId xmlns:a16="http://schemas.microsoft.com/office/drawing/2014/main" id="{84483932-14FF-48D5-AA36-A9D97E70273A}"/>
              </a:ext>
            </a:extLst>
          </p:cNvPr>
          <p:cNvSpPr txBox="1">
            <a:spLocks/>
          </p:cNvSpPr>
          <p:nvPr/>
        </p:nvSpPr>
        <p:spPr>
          <a:xfrm>
            <a:off x="1610849" y="3555833"/>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Same library for several years.</a:t>
            </a:r>
          </a:p>
          <a:p>
            <a:pPr marL="285750" indent="-285750" algn="l">
              <a:buFont typeface="Arial" panose="020B0604020202020204" pitchFamily="34" charset="0"/>
              <a:buChar char="•"/>
            </a:pPr>
            <a:r>
              <a:rPr lang="en-US" sz="1100" kern="0" dirty="0"/>
              <a:t>Packages bundled within the library categories</a:t>
            </a:r>
          </a:p>
          <a:p>
            <a:pPr marL="285750" indent="-285750" algn="l">
              <a:buFont typeface="Arial" panose="020B0604020202020204" pitchFamily="34" charset="0"/>
              <a:buChar char="•"/>
            </a:pPr>
            <a:endParaRPr lang="en-US" sz="1100" kern="0" dirty="0"/>
          </a:p>
        </p:txBody>
      </p:sp>
      <p:pic>
        <p:nvPicPr>
          <p:cNvPr id="8" name="Picture 7">
            <a:extLst>
              <a:ext uri="{FF2B5EF4-FFF2-40B4-BE49-F238E27FC236}">
                <a16:creationId xmlns:a16="http://schemas.microsoft.com/office/drawing/2014/main" id="{CEDEFECF-B122-4392-8F38-6F82EC29DDF0}"/>
              </a:ext>
            </a:extLst>
          </p:cNvPr>
          <p:cNvPicPr>
            <a:picLocks noChangeAspect="1"/>
          </p:cNvPicPr>
          <p:nvPr/>
        </p:nvPicPr>
        <p:blipFill>
          <a:blip r:embed="rId3"/>
          <a:stretch>
            <a:fillRect/>
          </a:stretch>
        </p:blipFill>
        <p:spPr>
          <a:xfrm>
            <a:off x="6524090" y="1758061"/>
            <a:ext cx="2333514" cy="1704128"/>
          </a:xfrm>
          <a:prstGeom prst="rect">
            <a:avLst/>
          </a:prstGeom>
        </p:spPr>
      </p:pic>
      <p:sp>
        <p:nvSpPr>
          <p:cNvPr id="15" name="Content Placeholder 9">
            <a:extLst>
              <a:ext uri="{FF2B5EF4-FFF2-40B4-BE49-F238E27FC236}">
                <a16:creationId xmlns:a16="http://schemas.microsoft.com/office/drawing/2014/main" id="{E63A7A51-1C84-4C9C-9AA0-ACD64B090ACA}"/>
              </a:ext>
            </a:extLst>
          </p:cNvPr>
          <p:cNvSpPr txBox="1">
            <a:spLocks/>
          </p:cNvSpPr>
          <p:nvPr/>
        </p:nvSpPr>
        <p:spPr>
          <a:xfrm>
            <a:off x="6436274" y="3555666"/>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XML-Based file format</a:t>
            </a:r>
          </a:p>
          <a:p>
            <a:pPr marL="285750" indent="-285750" algn="l">
              <a:buFont typeface="Arial" panose="020B0604020202020204" pitchFamily="34" charset="0"/>
              <a:buChar char="•"/>
            </a:pPr>
            <a:r>
              <a:rPr lang="en-US" sz="1100" kern="0" dirty="0"/>
              <a:t>Note the “&lt;&gt;”</a:t>
            </a:r>
          </a:p>
          <a:p>
            <a:pPr marL="285750" indent="-285750" algn="l">
              <a:buFont typeface="Arial" panose="020B0604020202020204" pitchFamily="34" charset="0"/>
              <a:buChar char="•"/>
            </a:pPr>
            <a:endParaRPr lang="en-US" sz="1100" kern="0" dirty="0"/>
          </a:p>
        </p:txBody>
      </p:sp>
      <p:pic>
        <p:nvPicPr>
          <p:cNvPr id="16" name="Picture 15">
            <a:extLst>
              <a:ext uri="{FF2B5EF4-FFF2-40B4-BE49-F238E27FC236}">
                <a16:creationId xmlns:a16="http://schemas.microsoft.com/office/drawing/2014/main" id="{C3256AF3-AB75-44B7-99EA-179EB105F16D}"/>
              </a:ext>
            </a:extLst>
          </p:cNvPr>
          <p:cNvPicPr>
            <a:picLocks noChangeAspect="1"/>
          </p:cNvPicPr>
          <p:nvPr/>
        </p:nvPicPr>
        <p:blipFill>
          <a:blip r:embed="rId4"/>
          <a:stretch>
            <a:fillRect/>
          </a:stretch>
        </p:blipFill>
        <p:spPr>
          <a:xfrm>
            <a:off x="4473300" y="2582504"/>
            <a:ext cx="1458311" cy="896451"/>
          </a:xfrm>
          <a:prstGeom prst="rect">
            <a:avLst/>
          </a:prstGeom>
        </p:spPr>
      </p:pic>
      <p:sp>
        <p:nvSpPr>
          <p:cNvPr id="17" name="Content Placeholder 9">
            <a:extLst>
              <a:ext uri="{FF2B5EF4-FFF2-40B4-BE49-F238E27FC236}">
                <a16:creationId xmlns:a16="http://schemas.microsoft.com/office/drawing/2014/main" id="{AEC32283-16CE-44D4-9330-4F31DD8C042B}"/>
              </a:ext>
            </a:extLst>
          </p:cNvPr>
          <p:cNvSpPr txBox="1">
            <a:spLocks/>
          </p:cNvSpPr>
          <p:nvPr/>
        </p:nvSpPr>
        <p:spPr>
          <a:xfrm>
            <a:off x="4119996" y="3558885"/>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Node in Dynamo 1.3.3</a:t>
            </a:r>
          </a:p>
          <a:p>
            <a:pPr marL="285750" indent="-285750" algn="l">
              <a:buFont typeface="Arial" panose="020B0604020202020204" pitchFamily="34" charset="0"/>
              <a:buChar char="•"/>
            </a:pPr>
            <a:endParaRPr lang="en-US" sz="1100" kern="0" dirty="0"/>
          </a:p>
        </p:txBody>
      </p:sp>
    </p:spTree>
    <p:extLst>
      <p:ext uri="{BB962C8B-B14F-4D97-AF65-F5344CB8AC3E}">
        <p14:creationId xmlns:p14="http://schemas.microsoft.com/office/powerpoint/2010/main" val="337706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5503558" cy="969449"/>
          </a:xfrm>
        </p:spPr>
        <p:txBody>
          <a:bodyPr/>
          <a:lstStyle/>
          <a:p>
            <a:r>
              <a:rPr lang="en-US" dirty="0">
                <a:solidFill>
                  <a:srgbClr val="FF0000"/>
                </a:solidFill>
              </a:rPr>
              <a:t>Version</a:t>
            </a:r>
            <a:r>
              <a:rPr lang="en-US" dirty="0"/>
              <a:t> Differences – </a:t>
            </a:r>
            <a:r>
              <a:rPr lang="en-US" dirty="0">
                <a:solidFill>
                  <a:srgbClr val="FF0000"/>
                </a:solidFill>
              </a:rPr>
              <a:t>2.0.x</a:t>
            </a:r>
            <a:endParaRPr lang="en-US" dirty="0">
              <a:solidFill>
                <a:srgbClr val="FF0000"/>
              </a:solidFill>
              <a:latin typeface="Gotham Book" panose="02000604040000020004" pitchFamily="50" charset="0"/>
            </a:endParaRPr>
          </a:p>
        </p:txBody>
      </p:sp>
      <p:sp>
        <p:nvSpPr>
          <p:cNvPr id="12" name="Content Placeholder 9">
            <a:extLst>
              <a:ext uri="{FF2B5EF4-FFF2-40B4-BE49-F238E27FC236}">
                <a16:creationId xmlns:a16="http://schemas.microsoft.com/office/drawing/2014/main" id="{84483932-14FF-48D5-AA36-A9D97E70273A}"/>
              </a:ext>
            </a:extLst>
          </p:cNvPr>
          <p:cNvSpPr txBox="1">
            <a:spLocks/>
          </p:cNvSpPr>
          <p:nvPr/>
        </p:nvSpPr>
        <p:spPr>
          <a:xfrm>
            <a:off x="1610849" y="3738712"/>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New Appearance</a:t>
            </a:r>
          </a:p>
          <a:p>
            <a:pPr marL="285750" indent="-285750" algn="l">
              <a:buFont typeface="Arial" panose="020B0604020202020204" pitchFamily="34" charset="0"/>
              <a:buChar char="•"/>
            </a:pPr>
            <a:r>
              <a:rPr lang="en-US" sz="1100" kern="0" dirty="0"/>
              <a:t>Add-ons category for custom packages</a:t>
            </a:r>
          </a:p>
          <a:p>
            <a:pPr marL="285750" indent="-285750" algn="l">
              <a:buFont typeface="Arial" panose="020B0604020202020204" pitchFamily="34" charset="0"/>
              <a:buChar char="•"/>
            </a:pPr>
            <a:endParaRPr lang="en-US" sz="1100" kern="0" dirty="0"/>
          </a:p>
        </p:txBody>
      </p:sp>
      <p:sp>
        <p:nvSpPr>
          <p:cNvPr id="15" name="Content Placeholder 9">
            <a:extLst>
              <a:ext uri="{FF2B5EF4-FFF2-40B4-BE49-F238E27FC236}">
                <a16:creationId xmlns:a16="http://schemas.microsoft.com/office/drawing/2014/main" id="{E63A7A51-1C84-4C9C-9AA0-ACD64B090ACA}"/>
              </a:ext>
            </a:extLst>
          </p:cNvPr>
          <p:cNvSpPr txBox="1">
            <a:spLocks/>
          </p:cNvSpPr>
          <p:nvPr/>
        </p:nvSpPr>
        <p:spPr>
          <a:xfrm>
            <a:off x="6436274" y="3738545"/>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JSON-Based file format</a:t>
            </a:r>
          </a:p>
          <a:p>
            <a:pPr marL="285750" indent="-285750" algn="l">
              <a:buFont typeface="Arial" panose="020B0604020202020204" pitchFamily="34" charset="0"/>
              <a:buChar char="•"/>
            </a:pPr>
            <a:r>
              <a:rPr lang="en-US" sz="1100" kern="0" dirty="0"/>
              <a:t>Note the “{}”</a:t>
            </a:r>
          </a:p>
          <a:p>
            <a:pPr marL="285750" indent="-285750" algn="l">
              <a:buFont typeface="Arial" panose="020B0604020202020204" pitchFamily="34" charset="0"/>
              <a:buChar char="•"/>
            </a:pPr>
            <a:endParaRPr lang="en-US" sz="1100" kern="0" dirty="0"/>
          </a:p>
        </p:txBody>
      </p:sp>
      <p:sp>
        <p:nvSpPr>
          <p:cNvPr id="17" name="Content Placeholder 9">
            <a:extLst>
              <a:ext uri="{FF2B5EF4-FFF2-40B4-BE49-F238E27FC236}">
                <a16:creationId xmlns:a16="http://schemas.microsoft.com/office/drawing/2014/main" id="{AEC32283-16CE-44D4-9330-4F31DD8C042B}"/>
              </a:ext>
            </a:extLst>
          </p:cNvPr>
          <p:cNvSpPr txBox="1">
            <a:spLocks/>
          </p:cNvSpPr>
          <p:nvPr/>
        </p:nvSpPr>
        <p:spPr>
          <a:xfrm>
            <a:off x="3860065" y="3748203"/>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Node in Dynamo 2.0.x</a:t>
            </a:r>
          </a:p>
          <a:p>
            <a:pPr marL="285750" indent="-285750" algn="l">
              <a:buFont typeface="Arial" panose="020B0604020202020204" pitchFamily="34" charset="0"/>
              <a:buChar char="•"/>
            </a:pPr>
            <a:r>
              <a:rPr lang="en-US" sz="1100" kern="0" dirty="0"/>
              <a:t>Auto-Lacing by default</a:t>
            </a:r>
          </a:p>
          <a:p>
            <a:pPr marL="285750" indent="-285750" algn="l">
              <a:buFont typeface="Arial" panose="020B0604020202020204" pitchFamily="34" charset="0"/>
              <a:buChar char="•"/>
            </a:pPr>
            <a:endParaRPr lang="en-US" sz="1100" kern="0" dirty="0"/>
          </a:p>
        </p:txBody>
      </p:sp>
      <p:pic>
        <p:nvPicPr>
          <p:cNvPr id="2" name="Picture 1">
            <a:extLst>
              <a:ext uri="{FF2B5EF4-FFF2-40B4-BE49-F238E27FC236}">
                <a16:creationId xmlns:a16="http://schemas.microsoft.com/office/drawing/2014/main" id="{9017D45A-134F-4983-AB99-804669ACA4F0}"/>
              </a:ext>
            </a:extLst>
          </p:cNvPr>
          <p:cNvPicPr>
            <a:picLocks noChangeAspect="1"/>
          </p:cNvPicPr>
          <p:nvPr/>
        </p:nvPicPr>
        <p:blipFill>
          <a:blip r:embed="rId2"/>
          <a:stretch>
            <a:fillRect/>
          </a:stretch>
        </p:blipFill>
        <p:spPr>
          <a:xfrm>
            <a:off x="2121855" y="986418"/>
            <a:ext cx="1405662" cy="2755346"/>
          </a:xfrm>
          <a:prstGeom prst="rect">
            <a:avLst/>
          </a:prstGeom>
        </p:spPr>
      </p:pic>
      <p:pic>
        <p:nvPicPr>
          <p:cNvPr id="3" name="Picture 2">
            <a:extLst>
              <a:ext uri="{FF2B5EF4-FFF2-40B4-BE49-F238E27FC236}">
                <a16:creationId xmlns:a16="http://schemas.microsoft.com/office/drawing/2014/main" id="{2E22DF35-E38A-4730-BDB0-69A2A7BA99CC}"/>
              </a:ext>
            </a:extLst>
          </p:cNvPr>
          <p:cNvPicPr>
            <a:picLocks noChangeAspect="1"/>
          </p:cNvPicPr>
          <p:nvPr/>
        </p:nvPicPr>
        <p:blipFill>
          <a:blip r:embed="rId3"/>
          <a:stretch>
            <a:fillRect/>
          </a:stretch>
        </p:blipFill>
        <p:spPr>
          <a:xfrm>
            <a:off x="4385484" y="2839413"/>
            <a:ext cx="1458311" cy="899132"/>
          </a:xfrm>
          <a:prstGeom prst="rect">
            <a:avLst/>
          </a:prstGeom>
        </p:spPr>
      </p:pic>
      <p:pic>
        <p:nvPicPr>
          <p:cNvPr id="4" name="Picture 3">
            <a:extLst>
              <a:ext uri="{FF2B5EF4-FFF2-40B4-BE49-F238E27FC236}">
                <a16:creationId xmlns:a16="http://schemas.microsoft.com/office/drawing/2014/main" id="{FE05C0F9-D167-43CA-881E-B5C21620CF94}"/>
              </a:ext>
            </a:extLst>
          </p:cNvPr>
          <p:cNvPicPr>
            <a:picLocks noChangeAspect="1"/>
          </p:cNvPicPr>
          <p:nvPr/>
        </p:nvPicPr>
        <p:blipFill>
          <a:blip r:embed="rId4"/>
          <a:stretch>
            <a:fillRect/>
          </a:stretch>
        </p:blipFill>
        <p:spPr>
          <a:xfrm>
            <a:off x="6462528" y="1987711"/>
            <a:ext cx="2482893" cy="1754053"/>
          </a:xfrm>
          <a:prstGeom prst="rect">
            <a:avLst/>
          </a:prstGeom>
        </p:spPr>
      </p:pic>
    </p:spTree>
    <p:extLst>
      <p:ext uri="{BB962C8B-B14F-4D97-AF65-F5344CB8AC3E}">
        <p14:creationId xmlns:p14="http://schemas.microsoft.com/office/powerpoint/2010/main" val="3913866584"/>
      </p:ext>
    </p:extLst>
  </p:cSld>
  <p:clrMapOvr>
    <a:masterClrMapping/>
  </p:clrMapOvr>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1824</TotalTime>
  <Words>1221</Words>
  <Application>Microsoft Office PowerPoint</Application>
  <PresentationFormat>On-screen Show (16:9)</PresentationFormat>
  <Paragraphs>157</Paragraphs>
  <Slides>34</Slides>
  <Notes>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34</vt:i4>
      </vt:variant>
    </vt:vector>
  </HeadingPairs>
  <TitlesOfParts>
    <vt:vector size="50" baseType="lpstr">
      <vt:lpstr>Arial</vt:lpstr>
      <vt:lpstr>Artifakt Element</vt:lpstr>
      <vt:lpstr>Artifakt Legend</vt:lpstr>
      <vt:lpstr>Calibri</vt:lpstr>
      <vt:lpstr>Calibri Light</vt:lpstr>
      <vt:lpstr>Century Gothic</vt:lpstr>
      <vt:lpstr>Courier New</vt:lpstr>
      <vt:lpstr>Gotham Bold</vt:lpstr>
      <vt:lpstr>Gotham Book</vt:lpstr>
      <vt:lpstr>Gotham Light</vt:lpstr>
      <vt:lpstr>Montserrat Light</vt:lpstr>
      <vt:lpstr>Montserrat Regular</vt:lpstr>
      <vt:lpstr>Wingdings</vt:lpstr>
      <vt:lpstr>1 - Title</vt:lpstr>
      <vt:lpstr>2 - Body</vt:lpstr>
      <vt:lpstr>Office Theme</vt:lpstr>
      <vt:lpstr>Git It Together: “An Introduction to Version Control for Revit Users”</vt:lpstr>
      <vt:lpstr>PowerPoint Presentation</vt:lpstr>
      <vt:lpstr>Summary</vt:lpstr>
      <vt:lpstr>Learning Objectives</vt:lpstr>
      <vt:lpstr>Who?</vt:lpstr>
      <vt:lpstr>Who are you?</vt:lpstr>
      <vt:lpstr>What is Dynamo? (review)</vt:lpstr>
      <vt:lpstr>Version Differences - 1.3.3</vt:lpstr>
      <vt:lpstr>Version Differences – 2.0.x</vt:lpstr>
      <vt:lpstr>But, most important (for this class)</vt:lpstr>
      <vt:lpstr>What is Python?</vt:lpstr>
      <vt:lpstr>What is Iron Python?</vt:lpstr>
      <vt:lpstr>Let’s do this</vt:lpstr>
      <vt:lpstr>Anatomy of Python Window</vt:lpstr>
      <vt:lpstr>Example Uppercase Strings </vt:lpstr>
      <vt:lpstr>Example Working with Lists</vt:lpstr>
      <vt:lpstr>Example Uppercase Strings</vt:lpstr>
      <vt:lpstr>Example Uppercase List of Strings</vt:lpstr>
      <vt:lpstr>Example Uppercase List of Strings</vt:lpstr>
      <vt:lpstr>PowerPoint Presentation</vt:lpstr>
      <vt:lpstr>What in the heck are Imports?</vt:lpstr>
      <vt:lpstr>Breaking Down Imports</vt:lpstr>
      <vt:lpstr>Transactions?</vt:lpstr>
      <vt:lpstr>Do I have to memorize that?</vt:lpstr>
      <vt:lpstr>Python Template in Dynamo</vt:lpstr>
      <vt:lpstr>I wish Dynamo had a node for [blank].</vt:lpstr>
      <vt:lpstr>Revit Example Element Pinned</vt:lpstr>
      <vt:lpstr>PowerPoint Presentation</vt:lpstr>
      <vt:lpstr>PowerPoint Presentation</vt:lpstr>
      <vt:lpstr>Revit Example Show Grid Bubbles</vt:lpstr>
      <vt:lpstr>Revit Example Find Doors in Walls</vt:lpstr>
      <vt:lpstr>PowerPoint Presentation</vt:lpstr>
      <vt:lpstr>PowerPoint Presentation</vt:lpstr>
      <vt:lpstr>Simplifying Dynamo Graphs </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102</cp:revision>
  <cp:lastPrinted>2014-08-06T01:34:44Z</cp:lastPrinted>
  <dcterms:created xsi:type="dcterms:W3CDTF">2018-10-02T12:49:50Z</dcterms:created>
  <dcterms:modified xsi:type="dcterms:W3CDTF">2018-10-25T13:25:48Z</dcterms:modified>
</cp:coreProperties>
</file>